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sldIdLst>
    <p:sldId id="256" r:id="rId3"/>
    <p:sldId id="357" r:id="rId5"/>
    <p:sldId id="358" r:id="rId6"/>
    <p:sldId id="359" r:id="rId7"/>
    <p:sldId id="360" r:id="rId8"/>
    <p:sldId id="349" r:id="rId9"/>
    <p:sldId id="472" r:id="rId10"/>
    <p:sldId id="470" r:id="rId11"/>
    <p:sldId id="471" r:id="rId12"/>
    <p:sldId id="473" r:id="rId13"/>
    <p:sldId id="309" r:id="rId14"/>
    <p:sldId id="361" r:id="rId15"/>
    <p:sldId id="353" r:id="rId16"/>
    <p:sldId id="356" r:id="rId17"/>
    <p:sldId id="355" r:id="rId18"/>
    <p:sldId id="258" r:id="rId19"/>
    <p:sldId id="298" r:id="rId20"/>
    <p:sldId id="339" r:id="rId21"/>
    <p:sldId id="340" r:id="rId22"/>
    <p:sldId id="341" r:id="rId23"/>
    <p:sldId id="342" r:id="rId24"/>
    <p:sldId id="343" r:id="rId25"/>
    <p:sldId id="344" r:id="rId26"/>
    <p:sldId id="345" r:id="rId27"/>
    <p:sldId id="261" r:id="rId28"/>
    <p:sldId id="313" r:id="rId29"/>
    <p:sldId id="279" r:id="rId30"/>
    <p:sldId id="334" r:id="rId31"/>
    <p:sldId id="332" r:id="rId32"/>
    <p:sldId id="335" r:id="rId33"/>
    <p:sldId id="314" r:id="rId34"/>
    <p:sldId id="336" r:id="rId35"/>
    <p:sldId id="338" r:id="rId36"/>
    <p:sldId id="337" r:id="rId37"/>
    <p:sldId id="333" r:id="rId38"/>
    <p:sldId id="321" r:id="rId39"/>
    <p:sldId id="288" r:id="rId40"/>
    <p:sldId id="351" r:id="rId41"/>
    <p:sldId id="292" r:id="rId42"/>
    <p:sldId id="350" r:id="rId43"/>
    <p:sldId id="362" r:id="rId44"/>
    <p:sldId id="363" r:id="rId45"/>
    <p:sldId id="460" r:id="rId46"/>
    <p:sldId id="461" r:id="rId47"/>
    <p:sldId id="462" r:id="rId48"/>
    <p:sldId id="463" r:id="rId49"/>
    <p:sldId id="465" r:id="rId50"/>
    <p:sldId id="466" r:id="rId51"/>
    <p:sldId id="467" r:id="rId52"/>
    <p:sldId id="469" r:id="rId53"/>
    <p:sldId id="464" r:id="rId54"/>
    <p:sldId id="347" r:id="rId55"/>
    <p:sldId id="474" r:id="rId56"/>
    <p:sldId id="475" r:id="rId57"/>
    <p:sldId id="476" r:id="rId58"/>
    <p:sldId id="263" r:id="rId59"/>
  </p:sldIdLst>
  <p:sldSz cx="9144000" cy="6858000" type="screen4x3"/>
  <p:notesSz cx="6858000" cy="9144000"/>
  <p:custDataLst>
    <p:tags r:id="rId6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6C791"/>
    <a:srgbClr val="0000FF"/>
    <a:srgbClr val="04B0F0"/>
    <a:srgbClr val="464DD9"/>
    <a:srgbClr val="BDD7EE"/>
    <a:srgbClr val="A50021"/>
    <a:srgbClr val="7030A0"/>
    <a:srgbClr val="5B9BD5"/>
    <a:srgbClr val="D5A6DF"/>
    <a:srgbClr val="FF91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56" autoAdjust="0"/>
    <p:restoredTop sz="93883" autoAdjust="0"/>
  </p:normalViewPr>
  <p:slideViewPr>
    <p:cSldViewPr snapToGrid="0">
      <p:cViewPr varScale="1">
        <p:scale>
          <a:sx n="88" d="100"/>
          <a:sy n="88" d="100"/>
        </p:scale>
        <p:origin x="99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3" Type="http://schemas.openxmlformats.org/officeDocument/2006/relationships/tags" Target="tags/tag1.xml"/><Relationship Id="rId62" Type="http://schemas.openxmlformats.org/officeDocument/2006/relationships/tableStyles" Target="tableStyles.xml"/><Relationship Id="rId61" Type="http://schemas.openxmlformats.org/officeDocument/2006/relationships/viewProps" Target="viewProps.xml"/><Relationship Id="rId60" Type="http://schemas.openxmlformats.org/officeDocument/2006/relationships/presProps" Target="presProps.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4264AA-669E-4804-A1D5-94FA36B6DCC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DC56F0-BEE5-4715-8E33-DABC78619DE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DC56F0-BEE5-4715-8E33-DABC78619DE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a:t>
            </a:r>
            <a:r>
              <a:rPr lang="en-US" altLang="zh-CN" baseline="0" dirty="0"/>
              <a:t> section correspond to sec. 2.6 of the text book.</a:t>
            </a:r>
            <a:endParaRPr lang="zh-CN" altLang="en-US" dirty="0"/>
          </a:p>
        </p:txBody>
      </p:sp>
      <p:sp>
        <p:nvSpPr>
          <p:cNvPr id="4" name="灯片编号占位符 3"/>
          <p:cNvSpPr>
            <a:spLocks noGrp="1"/>
          </p:cNvSpPr>
          <p:nvPr>
            <p:ph type="sldNum" sz="quarter" idx="10"/>
          </p:nvPr>
        </p:nvSpPr>
        <p:spPr/>
        <p:txBody>
          <a:bodyPr/>
          <a:lstStyle/>
          <a:p>
            <a:fld id="{E1DC56F0-BEE5-4715-8E33-DABC78619DE8}"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a:t>
            </a:r>
            <a:r>
              <a:rPr lang="en-US" altLang="zh-CN" baseline="0" dirty="0"/>
              <a:t> section correspond to sec. 2.7 of the text book.</a:t>
            </a:r>
            <a:endParaRPr lang="zh-CN" altLang="en-US" dirty="0"/>
          </a:p>
        </p:txBody>
      </p:sp>
      <p:sp>
        <p:nvSpPr>
          <p:cNvPr id="4" name="灯片编号占位符 3"/>
          <p:cNvSpPr>
            <a:spLocks noGrp="1"/>
          </p:cNvSpPr>
          <p:nvPr>
            <p:ph type="sldNum" sz="quarter" idx="10"/>
          </p:nvPr>
        </p:nvSpPr>
        <p:spPr/>
        <p:txBody>
          <a:bodyPr/>
          <a:lstStyle/>
          <a:p>
            <a:fld id="{E1DC56F0-BEE5-4715-8E33-DABC78619DE8}"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This</a:t>
            </a:r>
            <a:r>
              <a:rPr lang="en-US" altLang="zh-CN" baseline="0" dirty="0"/>
              <a:t> section correspond to Sec. 2.1 of the text book</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E1DC56F0-BEE5-4715-8E33-DABC78619DE8}"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This</a:t>
            </a:r>
            <a:r>
              <a:rPr lang="en-US" altLang="zh-CN" baseline="0" dirty="0"/>
              <a:t> section correspond to Sec. 2.1 of the text book</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E1DC56F0-BEE5-4715-8E33-DABC78619DE8}"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a:t>
            </a:r>
            <a:r>
              <a:rPr lang="en-US" altLang="zh-CN" baseline="0" dirty="0"/>
              <a:t> section correspond to sec. 2.7 of the text book.</a:t>
            </a:r>
            <a:endParaRPr lang="zh-CN" altLang="en-US" dirty="0"/>
          </a:p>
        </p:txBody>
      </p:sp>
      <p:sp>
        <p:nvSpPr>
          <p:cNvPr id="4" name="灯片编号占位符 3"/>
          <p:cNvSpPr>
            <a:spLocks noGrp="1"/>
          </p:cNvSpPr>
          <p:nvPr>
            <p:ph type="sldNum" sz="quarter" idx="10"/>
          </p:nvPr>
        </p:nvSpPr>
        <p:spPr/>
        <p:txBody>
          <a:bodyPr/>
          <a:lstStyle/>
          <a:p>
            <a:fld id="{E1DC56F0-BEE5-4715-8E33-DABC78619DE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CEBE31F-852E-4C21-A5BF-45A621D063B7}"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92DDD6D4-6C22-42E4-BD00-B5AB433AEB75}"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FD0094D1-277E-4F0D-A9D3-6C723ED9405F}"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lvl1pPr marL="360045">
              <a:defRPr/>
            </a:lvl1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Date Placeholder 3"/>
          <p:cNvSpPr>
            <a:spLocks noGrp="1"/>
          </p:cNvSpPr>
          <p:nvPr>
            <p:ph type="dt" sz="half" idx="10"/>
          </p:nvPr>
        </p:nvSpPr>
        <p:spPr/>
        <p:txBody>
          <a:bodyPr/>
          <a:lstStyle/>
          <a:p>
            <a:fld id="{5A2D8B5D-A758-4441-AB52-89DDE7AF36E5}"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8438318" y="6492875"/>
            <a:ext cx="775255" cy="365125"/>
          </a:xfrm>
        </p:spPr>
        <p:txBody>
          <a:bodyPr/>
          <a:lstStyle>
            <a:lvl1pPr algn="ctr">
              <a:defRPr/>
            </a:lvl1pPr>
          </a:lstStyle>
          <a:p>
            <a:fld id="{EB792F4E-54C0-4D36-B331-9C6FCFE9A340}" type="slidenum">
              <a:rPr lang="zh-CN" altLang="en-US" smtClean="0"/>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1CD77614-659B-42BB-94D6-453193BCDAC9}"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6079A146-8CD6-4CAA-B3D3-2C21DC42388C}"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B792F4E-54C0-4D36-B331-9C6FCFE9A340}"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9636B5B9-9CF5-47F0-9553-3F68E4080617}" type="datetime1">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B792F4E-54C0-4D36-B331-9C6FCFE9A340}"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CA754A2-9B8A-4D21-BA10-2D4311C5CCE9}" type="datetime1">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B792F4E-54C0-4D36-B331-9C6FCFE9A340}"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081895-D564-41D2-A6FC-FB534A168770}" type="datetime1">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52D9337D-A0CC-4C7E-87C9-35D7F76F26E6}"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B792F4E-54C0-4D36-B331-9C6FCFE9A340}"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BA811D75-C662-4506-9923-F360C490CD83}"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B792F4E-54C0-4D36-B331-9C6FCFE9A340}"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5121" y="95705"/>
            <a:ext cx="7886700" cy="532945"/>
          </a:xfrm>
          <a:prstGeom prst="rect">
            <a:avLst/>
          </a:prstGeom>
          <a:noFill/>
        </p:spPr>
        <p:txBody>
          <a:bodyPr/>
          <a:lstStyle/>
          <a:p>
            <a:pPr marL="0" lvl="0"/>
            <a:r>
              <a:rPr lang="zh-CN" altLang="en-US" dirty="0"/>
              <a:t>单击此处编辑母版标题样式</a:t>
            </a:r>
            <a:endParaRPr lang="en-US" dirty="0"/>
          </a:p>
        </p:txBody>
      </p:sp>
      <p:sp>
        <p:nvSpPr>
          <p:cNvPr id="3" name="Text Placeholder 2"/>
          <p:cNvSpPr>
            <a:spLocks noGrp="1"/>
          </p:cNvSpPr>
          <p:nvPr>
            <p:ph type="body" idx="1"/>
          </p:nvPr>
        </p:nvSpPr>
        <p:spPr>
          <a:xfrm>
            <a:off x="628650" y="1316831"/>
            <a:ext cx="78867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4204977B-C4EC-482F-96C1-0349DC329330}" type="datetime1">
              <a:rPr lang="zh-CN" altLang="en-US" smtClean="0"/>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Slide Number Placeholder 5"/>
          <p:cNvSpPr>
            <a:spLocks noGrp="1"/>
          </p:cNvSpPr>
          <p:nvPr>
            <p:ph type="sldNum" sz="quarter" idx="4"/>
          </p:nvPr>
        </p:nvSpPr>
        <p:spPr>
          <a:xfrm>
            <a:off x="8451988" y="6492875"/>
            <a:ext cx="762828" cy="365125"/>
          </a:xfrm>
          <a:prstGeom prst="rect">
            <a:avLst/>
          </a:prstGeom>
        </p:spPr>
        <p:txBody>
          <a:bodyPr vert="horz" lIns="91440" tIns="45720" rIns="91440" bIns="45720" rtlCol="0" anchor="ctr"/>
          <a:lstStyle>
            <a:lvl1pPr algn="ctr">
              <a:defRPr sz="1600" b="1">
                <a:solidFill>
                  <a:schemeClr val="tx1"/>
                </a:solidFill>
                <a:latin typeface="微软雅黑" panose="020B0503020204020204" pitchFamily="34" charset="-122"/>
                <a:ea typeface="微软雅黑" panose="020B0503020204020204" pitchFamily="34" charset="-122"/>
              </a:defRPr>
            </a:lvl1pPr>
          </a:lstStyle>
          <a:p>
            <a:fld id="{EB792F4E-54C0-4D36-B331-9C6FCFE9A340}" type="slidenum">
              <a:rPr lang="zh-CN" altLang="en-US" smtClean="0"/>
            </a:fld>
            <a:endParaRPr lang="zh-CN" altLang="en-US"/>
          </a:p>
        </p:txBody>
      </p:sp>
      <p:sp>
        <p:nvSpPr>
          <p:cNvPr id="8" name="矩形 7"/>
          <p:cNvSpPr/>
          <p:nvPr userDrawn="1"/>
        </p:nvSpPr>
        <p:spPr>
          <a:xfrm>
            <a:off x="7835710" y="144689"/>
            <a:ext cx="1355499" cy="369332"/>
          </a:xfrm>
          <a:prstGeom prst="rect">
            <a:avLst/>
          </a:prstGeom>
        </p:spPr>
        <p:txBody>
          <a:bodyPr wrap="none">
            <a:spAutoFit/>
          </a:bodyPr>
          <a:lstStyle/>
          <a:p>
            <a:pPr algn="ctr"/>
            <a:r>
              <a:rPr lang="zh-CN" altLang="en-US" sz="1800" b="1" dirty="0">
                <a:solidFill>
                  <a:schemeClr val="bg1"/>
                </a:solidFill>
                <a:latin typeface="微软雅黑" panose="020B0503020204020204" pitchFamily="34" charset="-122"/>
                <a:ea typeface="微软雅黑" panose="020B0503020204020204" pitchFamily="34" charset="-122"/>
              </a:rPr>
              <a:t>VCC@SZU</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lang="en-US" altLang="en-US" sz="3200" b="1" kern="1200" cap="none" spc="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defRPr>
      </a:lvl1pPr>
    </p:titleStyle>
    <p:bodyStyle>
      <a:lvl1pPr marL="360045" indent="-360045" algn="l" defTabSz="914400" rtl="0" eaLnBrk="1" latinLnBrk="0" hangingPunct="1">
        <a:lnSpc>
          <a:spcPct val="90000"/>
        </a:lnSpc>
        <a:spcBef>
          <a:spcPts val="1000"/>
        </a:spcBef>
        <a:buClr>
          <a:srgbClr val="94003F"/>
        </a:buClr>
        <a:buSzPct val="70000"/>
        <a:buFont typeface="Wingdings" panose="05000000000000000000" pitchFamily="2" charset="2"/>
        <a:buChar char="u"/>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04b" panose="00000400000000000000" pitchFamily="2"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5.png"/><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emf"/><Relationship Id="rId3" Type="http://schemas.openxmlformats.org/officeDocument/2006/relationships/image" Target="../media/image33.emf"/><Relationship Id="rId2" Type="http://schemas.openxmlformats.org/officeDocument/2006/relationships/image" Target="../media/image32.png"/><Relationship Id="rId1" Type="http://schemas.openxmlformats.org/officeDocument/2006/relationships/image" Target="../media/image31.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emf"/></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3.emf"/></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emf"/><Relationship Id="rId1" Type="http://schemas.openxmlformats.org/officeDocument/2006/relationships/image" Target="../media/image42.pn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1.emf"/><Relationship Id="rId4" Type="http://schemas.openxmlformats.org/officeDocument/2006/relationships/image" Target="../media/image50.emf"/><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image" Target="../media/image47.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5.emf"/><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image" Target="../media/image5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emf"/><Relationship Id="rId1" Type="http://schemas.openxmlformats.org/officeDocument/2006/relationships/image" Target="../media/image56.emf"/></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60.emf"/><Relationship Id="rId3" Type="http://schemas.openxmlformats.org/officeDocument/2006/relationships/image" Target="../media/image59.png"/><Relationship Id="rId2" Type="http://schemas.openxmlformats.org/officeDocument/2006/relationships/hyperlink" Target="https://en.wikipedia.org/wiki/Shading" TargetMode="External"/><Relationship Id="rId1" Type="http://schemas.openxmlformats.org/officeDocument/2006/relationships/image" Target="../media/image58.emf"/></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3.emf"/><Relationship Id="rId2" Type="http://schemas.openxmlformats.org/officeDocument/2006/relationships/image" Target="../media/image64.jpeg"/><Relationship Id="rId1" Type="http://schemas.openxmlformats.org/officeDocument/2006/relationships/image" Target="../media/image63.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7.jpeg"/><Relationship Id="rId2" Type="http://schemas.openxmlformats.org/officeDocument/2006/relationships/image" Target="../media/image66.emf"/><Relationship Id="rId1" Type="http://schemas.openxmlformats.org/officeDocument/2006/relationships/image" Target="../media/image65.emf"/></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0.png"/><Relationship Id="rId2" Type="http://schemas.openxmlformats.org/officeDocument/2006/relationships/image" Target="../media/image69.emf"/><Relationship Id="rId1" Type="http://schemas.openxmlformats.org/officeDocument/2006/relationships/image" Target="../media/image68.emf"/></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emf"/></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jpe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image" Target="../media/image72.emf"/></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6.png"/><Relationship Id="rId1" Type="http://schemas.openxmlformats.org/officeDocument/2006/relationships/image" Target="../media/image7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9.emf"/><Relationship Id="rId2" Type="http://schemas.openxmlformats.org/officeDocument/2006/relationships/image" Target="../media/image78.emf"/><Relationship Id="rId1" Type="http://schemas.openxmlformats.org/officeDocument/2006/relationships/image" Target="../media/image77.emf"/></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1.emf"/><Relationship Id="rId1" Type="http://schemas.openxmlformats.org/officeDocument/2006/relationships/image" Target="../media/image80.emf"/></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3.jpe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4.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5.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6.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7.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9.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0.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1.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png"/></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8.emf"/><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image" Target="../media/image12.emf"/></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4.png"/><Relationship Id="rId1" Type="http://schemas.openxmlformats.org/officeDocument/2006/relationships/image" Target="../media/image93.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6.jpeg"/><Relationship Id="rId1" Type="http://schemas.openxmlformats.org/officeDocument/2006/relationships/image" Target="../media/image95.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7.png"/></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image" Target="../media/image98.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03.jpeg"/><Relationship Id="rId4" Type="http://schemas.openxmlformats.org/officeDocument/2006/relationships/image" Target="../media/image102.png"/><Relationship Id="rId3" Type="http://schemas.openxmlformats.org/officeDocument/2006/relationships/hyperlink" Target="http://csse.szu.edu.cn/staff/ruizhenhu/" TargetMode="External"/><Relationship Id="rId2" Type="http://schemas.openxmlformats.org/officeDocument/2006/relationships/image" Target="../media/image3.emf"/><Relationship Id="rId1" Type="http://schemas.openxmlformats.org/officeDocument/2006/relationships/image" Target="../media/image10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emf"/><Relationship Id="rId1" Type="http://schemas.openxmlformats.org/officeDocument/2006/relationships/image" Target="../media/image19.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0.emf"/><Relationship Id="rId4" Type="http://schemas.openxmlformats.org/officeDocument/2006/relationships/image" Target="../media/image24.emf"/><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image" Target="../media/image21.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9" name="图片 10"/>
          <p:cNvPicPr>
            <a:picLocks noChangeAspect="1"/>
          </p:cNvPicPr>
          <p:nvPr/>
        </p:nvPicPr>
        <p:blipFill>
          <a:blip r:embed="rId2"/>
          <a:stretch>
            <a:fillRect/>
          </a:stretch>
        </p:blipFill>
        <p:spPr>
          <a:xfrm>
            <a:off x="199988" y="207807"/>
            <a:ext cx="972064" cy="972064"/>
          </a:xfrm>
          <a:prstGeom prst="rect">
            <a:avLst/>
          </a:prstGeom>
        </p:spPr>
      </p:pic>
      <p:pic>
        <p:nvPicPr>
          <p:cNvPr id="12" name="图片 2"/>
          <p:cNvPicPr>
            <a:picLocks noChangeAspect="1"/>
          </p:cNvPicPr>
          <p:nvPr/>
        </p:nvPicPr>
        <p:blipFill>
          <a:blip r:embed="rId3"/>
          <a:stretch>
            <a:fillRect/>
          </a:stretch>
        </p:blipFill>
        <p:spPr>
          <a:xfrm>
            <a:off x="1155576" y="3086551"/>
            <a:ext cx="7156402" cy="539088"/>
          </a:xfrm>
          <a:prstGeom prst="rect">
            <a:avLst/>
          </a:prstGeom>
        </p:spPr>
      </p:pic>
      <p:sp>
        <p:nvSpPr>
          <p:cNvPr id="13" name="文本框 3"/>
          <p:cNvSpPr txBox="1"/>
          <p:nvPr/>
        </p:nvSpPr>
        <p:spPr>
          <a:xfrm>
            <a:off x="1287380" y="1688450"/>
            <a:ext cx="7109639" cy="1477328"/>
          </a:xfrm>
          <a:prstGeom prst="rect">
            <a:avLst/>
          </a:prstGeom>
          <a:noFill/>
        </p:spPr>
        <p:txBody>
          <a:bodyPr wrap="none" rtlCol="0">
            <a:spAutoFit/>
          </a:bodyPr>
          <a:lstStyle/>
          <a:p>
            <a:r>
              <a:rPr lang="zh-CN" altLang="en-US" sz="9000" b="1" dirty="0">
                <a:solidFill>
                  <a:srgbClr val="94003F"/>
                </a:solidFill>
                <a:latin typeface="微软雅黑" panose="020B0503020204020204" pitchFamily="34" charset="-122"/>
                <a:ea typeface="微软雅黑" panose="020B0503020204020204" pitchFamily="34" charset="-122"/>
              </a:rPr>
              <a:t>计算机图形学</a:t>
            </a:r>
            <a:endParaRPr lang="zh-CN" altLang="en-US" sz="9000" b="1" dirty="0">
              <a:solidFill>
                <a:srgbClr val="94003F"/>
              </a:solidFill>
              <a:latin typeface="微软雅黑" panose="020B0503020204020204" pitchFamily="34" charset="-122"/>
              <a:ea typeface="微软雅黑" panose="020B0503020204020204" pitchFamily="34" charset="-122"/>
            </a:endParaRPr>
          </a:p>
        </p:txBody>
      </p:sp>
      <p:sp>
        <p:nvSpPr>
          <p:cNvPr id="14" name="矩形 6"/>
          <p:cNvSpPr/>
          <p:nvPr/>
        </p:nvSpPr>
        <p:spPr>
          <a:xfrm>
            <a:off x="3711120" y="4100410"/>
            <a:ext cx="2262158" cy="923330"/>
          </a:xfrm>
          <a:prstGeom prst="rect">
            <a:avLst/>
          </a:prstGeom>
        </p:spPr>
        <p:txBody>
          <a:bodyPr wrap="none">
            <a:spAutoFit/>
          </a:bodyPr>
          <a:lstStyle/>
          <a:p>
            <a:pPr algn="ctr"/>
            <a:r>
              <a:rPr lang="zh-CN" altLang="en-US" sz="5400" dirty="0">
                <a:latin typeface="叶根友刀锋黑草" panose="02010601030101010101" pitchFamily="2" charset="-122"/>
                <a:ea typeface="叶根友刀锋黑草" panose="02010601030101010101" pitchFamily="2" charset="-122"/>
              </a:rPr>
              <a:t>胡瑞珍</a:t>
            </a:r>
            <a:endParaRPr lang="zh-CN" altLang="en-US" sz="5400" dirty="0">
              <a:latin typeface="叶根友刀锋黑草" panose="02010601030101010101" pitchFamily="2" charset="-122"/>
              <a:ea typeface="叶根友刀锋黑草" panose="02010601030101010101" pitchFamily="2" charset="-122"/>
            </a:endParaRP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46282" y="207808"/>
            <a:ext cx="972064" cy="97206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知识点回顾 </a:t>
            </a:r>
            <a:r>
              <a:rPr lang="en-US" altLang="zh-CN" dirty="0"/>
              <a:t>–</a:t>
            </a:r>
            <a:r>
              <a:rPr lang="zh-CN" altLang="en-US" dirty="0"/>
              <a:t> 镜面反射</a:t>
            </a:r>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fld>
            <a:endParaRPr lang="zh-CN" altLang="en-US" dirty="0"/>
          </a:p>
        </p:txBody>
      </p:sp>
      <mc:AlternateContent xmlns:mc="http://schemas.openxmlformats.org/markup-compatibility/2006">
        <mc:Choice xmlns:a14="http://schemas.microsoft.com/office/drawing/2010/main" Requires="a14">
          <p:sp>
            <p:nvSpPr>
              <p:cNvPr id="5" name="内容占位符 2"/>
              <p:cNvSpPr>
                <a:spLocks noGrp="1"/>
              </p:cNvSpPr>
              <p:nvPr>
                <p:ph idx="1"/>
              </p:nvPr>
            </p:nvSpPr>
            <p:spPr>
              <a:xfrm>
                <a:off x="628650" y="1316831"/>
                <a:ext cx="7886700" cy="5332622"/>
              </a:xfrm>
            </p:spPr>
            <p:txBody>
              <a:bodyPr>
                <a:normAutofit/>
              </a:bodyPr>
              <a:lstStyle/>
              <a:p>
                <a:r>
                  <a:rPr lang="zh-CN" altLang="en-US" sz="2400" dirty="0"/>
                  <a:t>镜面反射系数</a:t>
                </a:r>
                <a14:m>
                  <m:oMath xmlns:m="http://schemas.openxmlformats.org/officeDocument/2006/math">
                    <m:sSub>
                      <m:sSubPr>
                        <m:ctrlPr>
                          <a:rPr lang="en-US" altLang="zh-CN" sz="2400" i="1" dirty="0">
                            <a:latin typeface="Cambria Math" panose="02040503050406030204" charset="0"/>
                          </a:rPr>
                        </m:ctrlPr>
                      </m:sSubPr>
                      <m:e>
                        <m:r>
                          <a:rPr lang="en-US" altLang="zh-CN" sz="2400" i="1" dirty="0">
                            <a:latin typeface="Cambria Math" panose="02040503050406030204" charset="0"/>
                          </a:rPr>
                          <m:t>𝑘</m:t>
                        </m:r>
                      </m:e>
                      <m:sub>
                        <m:r>
                          <a:rPr lang="en-US" altLang="zh-CN" sz="2400" b="0" i="1" dirty="0" smtClean="0">
                            <a:latin typeface="Cambria Math" panose="02040503050406030204" charset="0"/>
                          </a:rPr>
                          <m:t>𝑠</m:t>
                        </m:r>
                      </m:sub>
                    </m:sSub>
                  </m:oMath>
                </a14:m>
                <a:r>
                  <a:rPr lang="zh-CN" altLang="en-US" sz="2400" dirty="0">
                    <a:latin typeface="Cambria Math" panose="02040503050406030204" charset="0"/>
                  </a:rPr>
                  <a:t>：</a:t>
                </a:r>
                <a:endParaRPr lang="en-US" altLang="zh-CN" sz="2400" dirty="0">
                  <a:latin typeface="Cambria Math" panose="02040503050406030204" charset="0"/>
                </a:endParaRPr>
              </a:p>
              <a:p>
                <a:r>
                  <a:rPr lang="zh-CN" altLang="en-US" sz="2400" dirty="0"/>
                  <a:t>镜面反射光强公式：</a:t>
                </a:r>
                <a:endParaRPr lang="en-US" altLang="zh-CN" sz="1800" dirty="0"/>
              </a:p>
              <a:p>
                <a:pPr lvl="1">
                  <a:buClr>
                    <a:schemeClr val="tx1"/>
                  </a:buClr>
                </a:pPr>
                <a14:m>
                  <m:oMath xmlns:m="http://schemas.openxmlformats.org/officeDocument/2006/math">
                    <m:r>
                      <a:rPr lang="en-US" altLang="zh-CN" sz="1800" b="1" i="1" dirty="0" smtClean="0">
                        <a:latin typeface="Cambria Math" panose="02040503050406030204" charset="0"/>
                        <a:ea typeface="Cambria Math" panose="02040503050406030204" charset="0"/>
                        <a:cs typeface="Cambria Math" panose="02040503050406030204" charset="0"/>
                      </a:rPr>
                      <m:t>𝝓</m:t>
                    </m:r>
                  </m:oMath>
                </a14:m>
                <a:r>
                  <a:rPr lang="zh-CN" altLang="en-US" sz="1800" dirty="0"/>
                  <a:t>：视线与反射光线的夹角</a:t>
                </a:r>
                <a:endParaRPr lang="en-US" altLang="zh-CN" sz="1800" dirty="0"/>
              </a:p>
              <a:p>
                <a:pPr lvl="1">
                  <a:buClr>
                    <a:schemeClr val="tx1"/>
                  </a:buClr>
                </a:pPr>
                <a14:m>
                  <m:oMath xmlns:m="http://schemas.openxmlformats.org/officeDocument/2006/math">
                    <m:r>
                      <a:rPr lang="el-GR" altLang="zh-CN" sz="1800" b="1" i="1" dirty="0" smtClean="0">
                        <a:latin typeface="Cambria Math" panose="02040503050406030204" charset="0"/>
                      </a:rPr>
                      <m:t>𝜶</m:t>
                    </m:r>
                  </m:oMath>
                </a14:m>
                <a:r>
                  <a:rPr lang="zh-CN" altLang="en-US" sz="1800" dirty="0"/>
                  <a:t>：高光系数，决定了反射光的衰减程度</a:t>
                </a: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r>
                  <a:rPr lang="zh-CN" altLang="en-US" sz="1800" dirty="0"/>
                  <a:t>同样可以考虑传播过程中的衰减</a:t>
                </a:r>
                <a:endParaRPr lang="en-US" altLang="zh-CN" sz="1800" dirty="0"/>
              </a:p>
              <a:p>
                <a:pPr lvl="1">
                  <a:buClr>
                    <a:schemeClr val="tx1"/>
                  </a:buClr>
                </a:pPr>
                <a:endParaRPr lang="en-US" altLang="zh-CN" sz="1800" dirty="0"/>
              </a:p>
            </p:txBody>
          </p:sp>
        </mc:Choice>
        <mc:Fallback>
          <p:sp>
            <p:nvSpPr>
              <p:cNvPr id="5" name="内容占位符 2"/>
              <p:cNvSpPr>
                <a:spLocks noRot="1" noChangeAspect="1" noMove="1" noResize="1" noEditPoints="1" noAdjustHandles="1" noChangeArrowheads="1" noChangeShapeType="1" noTextEdit="1"/>
              </p:cNvSpPr>
              <p:nvPr>
                <p:ph idx="1"/>
              </p:nvPr>
            </p:nvSpPr>
            <p:spPr>
              <a:xfrm>
                <a:off x="628650" y="1316831"/>
                <a:ext cx="7886700" cy="5332622"/>
              </a:xfrm>
              <a:blipFill rotWithShape="1">
                <a:blip r:embed="rId1"/>
                <a:stretch>
                  <a:fillRect t="-211" b="7"/>
                </a:stretch>
              </a:blipFill>
            </p:spPr>
            <p:txBody>
              <a:bodyPr/>
              <a:lstStyle/>
              <a:p>
                <a:r>
                  <a:rPr lang="zh-CN" altLang="en-US">
                    <a:noFill/>
                  </a:rPr>
                  <a:t> </a:t>
                </a:r>
              </a:p>
            </p:txBody>
          </p:sp>
        </mc:Fallback>
      </mc:AlternateContent>
      <p:sp>
        <p:nvSpPr>
          <p:cNvPr id="6" name="灯片编号占位符 3"/>
          <p:cNvSpPr txBox="1"/>
          <p:nvPr/>
        </p:nvSpPr>
        <p:spPr>
          <a:xfrm>
            <a:off x="8438318" y="6492875"/>
            <a:ext cx="775255" cy="365125"/>
          </a:xfrm>
          <a:prstGeom prst="rect">
            <a:avLst/>
          </a:prstGeom>
        </p:spPr>
        <p:txBody>
          <a:bodyPr vert="horz" lIns="91440" tIns="45720" rIns="91440" bIns="45720" rtlCol="0" anchor="ctr"/>
          <a:lstStyle>
            <a:defPPr>
              <a:defRPr lang="zh-CN"/>
            </a:defPPr>
            <a:lvl1pPr marL="0" algn="ctr" defTabSz="914400" rtl="0" eaLnBrk="1" latinLnBrk="0" hangingPunct="1">
              <a:defRPr sz="1600" b="1"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792F4E-54C0-4D36-B331-9C6FCFE9A340}" type="slidenum">
              <a:rPr lang="zh-CN" altLang="en-US" smtClean="0"/>
            </a:fld>
            <a:endParaRPr lang="zh-CN" altLang="en-US"/>
          </a:p>
        </p:txBody>
      </p:sp>
      <mc:AlternateContent xmlns:mc="http://schemas.openxmlformats.org/markup-compatibility/2006">
        <mc:Choice xmlns:a14="http://schemas.microsoft.com/office/drawing/2010/main" Requires="a14">
          <p:sp>
            <p:nvSpPr>
              <p:cNvPr id="7" name="Rectangle 6"/>
              <p:cNvSpPr/>
              <p:nvPr/>
            </p:nvSpPr>
            <p:spPr>
              <a:xfrm>
                <a:off x="3526302" y="1713402"/>
                <a:ext cx="3310715" cy="523220"/>
              </a:xfrm>
              <a:prstGeom prst="rect">
                <a:avLst/>
              </a:prstGeom>
            </p:spPr>
            <p:txBody>
              <a:bodyPr wrap="none">
                <a:spAutoFit/>
              </a:bodyPr>
              <a:lstStyle/>
              <a:p>
                <a:pPr lvl="1">
                  <a:buClr>
                    <a:schemeClr val="tx1"/>
                  </a:buClr>
                </a:pPr>
                <a14:m>
                  <m:oMathPara xmlns:m="http://schemas.openxmlformats.org/officeDocument/2006/math">
                    <m:oMathParaPr>
                      <m:jc m:val="centerGroup"/>
                    </m:oMathParaPr>
                    <m:oMath xmlns:m="http://schemas.openxmlformats.org/officeDocument/2006/math">
                      <m:r>
                        <a:rPr lang="en-US" altLang="zh-CN" sz="2800" b="0" i="1" dirty="0" smtClean="0">
                          <a:latin typeface="Cambria Math" panose="02040503050406030204" charset="0"/>
                        </a:rPr>
                        <m:t>𝐼</m:t>
                      </m:r>
                      <m:r>
                        <a:rPr lang="en-US" altLang="zh-CN" sz="2800" b="0" i="1" baseline="-25000" dirty="0" smtClean="0">
                          <a:latin typeface="Cambria Math" panose="02040503050406030204" charset="0"/>
                        </a:rPr>
                        <m:t>𝑠</m:t>
                      </m:r>
                      <m:r>
                        <a:rPr lang="en-US" altLang="zh-CN" sz="2800" b="0" i="1" baseline="-25000" dirty="0">
                          <a:latin typeface="Cambria Math" panose="02040503050406030204" charset="0"/>
                        </a:rPr>
                        <m:t> </m:t>
                      </m:r>
                      <m:r>
                        <a:rPr lang="en-US" altLang="zh-CN" sz="2800" b="0" i="1" dirty="0">
                          <a:latin typeface="Cambria Math" panose="02040503050406030204" charset="0"/>
                        </a:rPr>
                        <m:t>= </m:t>
                      </m:r>
                      <m:r>
                        <a:rPr lang="en-US" altLang="zh-CN" sz="2800" b="0" i="1" dirty="0" err="1">
                          <a:latin typeface="Cambria Math" panose="02040503050406030204" charset="0"/>
                        </a:rPr>
                        <m:t>𝑘</m:t>
                      </m:r>
                      <m:r>
                        <a:rPr lang="en-US" altLang="zh-CN" sz="2800" b="0" i="1" baseline="-25000" dirty="0" err="1">
                          <a:latin typeface="Cambria Math" panose="02040503050406030204" charset="0"/>
                        </a:rPr>
                        <m:t>𝑠</m:t>
                      </m:r>
                      <m:r>
                        <a:rPr lang="en-US" altLang="zh-CN" sz="2800" b="0" i="1" dirty="0">
                          <a:latin typeface="Cambria Math" panose="02040503050406030204" charset="0"/>
                        </a:rPr>
                        <m:t> </m:t>
                      </m:r>
                      <m:sSub>
                        <m:sSubPr>
                          <m:ctrlPr>
                            <a:rPr lang="en-US" altLang="zh-CN" sz="2800" i="1" dirty="0" smtClean="0">
                              <a:latin typeface="Cambria Math" panose="02040503050406030204" charset="0"/>
                            </a:rPr>
                          </m:ctrlPr>
                        </m:sSubPr>
                        <m:e>
                          <m:r>
                            <a:rPr lang="en-US" altLang="zh-CN" sz="2800" b="0" i="1" dirty="0" smtClean="0">
                              <a:latin typeface="Cambria Math" panose="02040503050406030204" charset="0"/>
                            </a:rPr>
                            <m:t>𝐿</m:t>
                          </m:r>
                        </m:e>
                        <m:sub>
                          <m:r>
                            <a:rPr lang="en-US" altLang="zh-CN" sz="2800" b="0" i="1" dirty="0" smtClean="0">
                              <a:latin typeface="Cambria Math" panose="02040503050406030204" charset="0"/>
                            </a:rPr>
                            <m:t>𝑠</m:t>
                          </m:r>
                        </m:sub>
                      </m:sSub>
                      <m:r>
                        <a:rPr lang="en-US" altLang="zh-CN" sz="2800" b="0" i="1" dirty="0">
                          <a:latin typeface="Cambria Math" panose="02040503050406030204" charset="0"/>
                        </a:rPr>
                        <m:t> </m:t>
                      </m:r>
                      <m:r>
                        <a:rPr lang="en-US" altLang="zh-CN" sz="2800" b="0" i="1" dirty="0">
                          <a:latin typeface="Cambria Math" panose="02040503050406030204" charset="0"/>
                        </a:rPr>
                        <m:t>𝑐𝑜𝑠</m:t>
                      </m:r>
                      <m:r>
                        <a:rPr lang="el-GR" altLang="zh-CN" sz="2800" b="0" i="1" baseline="30000" dirty="0">
                          <a:latin typeface="Cambria Math" panose="02040503050406030204" charset="0"/>
                        </a:rPr>
                        <m:t>𝛼</m:t>
                      </m:r>
                      <m:r>
                        <a:rPr lang="el-GR" altLang="zh-CN" sz="2800" b="0" i="1" dirty="0" smtClean="0">
                          <a:latin typeface="Cambria Math" panose="02040503050406030204" charset="0"/>
                          <a:ea typeface="Cambria Math" panose="02040503050406030204" charset="0"/>
                          <a:cs typeface="Cambria Math" panose="02040503050406030204" charset="0"/>
                        </a:rPr>
                        <m:t>𝜙</m:t>
                      </m:r>
                    </m:oMath>
                  </m:oMathPara>
                </a14:m>
                <a:endParaRPr lang="en-US" altLang="zh-CN" sz="2800" dirty="0"/>
              </a:p>
            </p:txBody>
          </p:sp>
        </mc:Choice>
        <mc:Fallback>
          <p:sp>
            <p:nvSpPr>
              <p:cNvPr id="7" name="Rectangle 6"/>
              <p:cNvSpPr>
                <a:spLocks noRot="1" noChangeAspect="1" noMove="1" noResize="1" noEditPoints="1" noAdjustHandles="1" noChangeArrowheads="1" noChangeShapeType="1" noTextEdit="1"/>
              </p:cNvSpPr>
              <p:nvPr/>
            </p:nvSpPr>
            <p:spPr>
              <a:xfrm>
                <a:off x="3526302" y="1713402"/>
                <a:ext cx="3310715" cy="523220"/>
              </a:xfrm>
              <a:prstGeom prst="rect">
                <a:avLst/>
              </a:prstGeom>
              <a:blipFill rotWithShape="1">
                <a:blip r:embed="rId2"/>
                <a:stretch>
                  <a:fillRect l="-4" t="-8286" r="-4297" b="29"/>
                </a:stretch>
              </a:blipFill>
            </p:spPr>
            <p:txBody>
              <a:bodyPr/>
              <a:lstStyle/>
              <a:p>
                <a:r>
                  <a:rPr lang="zh-CN" altLang="en-US">
                    <a:noFill/>
                  </a:rPr>
                  <a:t> </a:t>
                </a:r>
              </a:p>
            </p:txBody>
          </p:sp>
        </mc:Fallback>
      </mc:AlternateContent>
      <p:pic>
        <p:nvPicPr>
          <p:cNvPr id="8" name="图片 9"/>
          <p:cNvPicPr>
            <a:picLocks noChangeAspect="1"/>
          </p:cNvPicPr>
          <p:nvPr/>
        </p:nvPicPr>
        <p:blipFill>
          <a:blip r:embed="rId3"/>
          <a:stretch>
            <a:fillRect/>
          </a:stretch>
        </p:blipFill>
        <p:spPr>
          <a:xfrm>
            <a:off x="1284870" y="2798974"/>
            <a:ext cx="2870766" cy="1900580"/>
          </a:xfrm>
          <a:prstGeom prst="rect">
            <a:avLst/>
          </a:prstGeom>
        </p:spPr>
      </p:pic>
      <p:pic>
        <p:nvPicPr>
          <p:cNvPr id="9" name="图片 6"/>
          <p:cNvPicPr>
            <a:picLocks noChangeAspect="1"/>
          </p:cNvPicPr>
          <p:nvPr/>
        </p:nvPicPr>
        <p:blipFill>
          <a:blip r:embed="rId4"/>
          <a:stretch>
            <a:fillRect/>
          </a:stretch>
        </p:blipFill>
        <p:spPr>
          <a:xfrm>
            <a:off x="5413272" y="2686723"/>
            <a:ext cx="2789093" cy="1756314"/>
          </a:xfrm>
          <a:prstGeom prst="rect">
            <a:avLst/>
          </a:prstGeom>
        </p:spPr>
      </p:pic>
      <mc:AlternateContent xmlns:mc="http://schemas.openxmlformats.org/markup-compatibility/2006">
        <mc:Choice xmlns:a14="http://schemas.microsoft.com/office/drawing/2010/main" Requires="a14">
          <p:sp>
            <p:nvSpPr>
              <p:cNvPr id="10" name="Rectangle 9"/>
              <p:cNvSpPr/>
              <p:nvPr/>
            </p:nvSpPr>
            <p:spPr>
              <a:xfrm>
                <a:off x="3132970" y="3601522"/>
                <a:ext cx="304705" cy="369332"/>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altLang="zh-CN" b="1" i="1" dirty="0">
                          <a:latin typeface="Cambria Math" panose="02040503050406030204" charset="0"/>
                          <a:ea typeface="Cambria Math" panose="02040503050406030204" charset="0"/>
                          <a:cs typeface="Cambria Math" panose="02040503050406030204" charset="0"/>
                        </a:rPr>
                        <m:t>𝝓</m:t>
                      </m:r>
                    </m:oMath>
                  </m:oMathPara>
                </a14:m>
                <a:endParaRPr lang="en-US" dirty="0"/>
              </a:p>
            </p:txBody>
          </p:sp>
        </mc:Choice>
        <mc:Fallback>
          <p:sp>
            <p:nvSpPr>
              <p:cNvPr id="10" name="Rectangle 9"/>
              <p:cNvSpPr>
                <a:spLocks noRot="1" noChangeAspect="1" noMove="1" noResize="1" noEditPoints="1" noAdjustHandles="1" noChangeArrowheads="1" noChangeShapeType="1" noTextEdit="1"/>
              </p:cNvSpPr>
              <p:nvPr/>
            </p:nvSpPr>
            <p:spPr>
              <a:xfrm>
                <a:off x="3132970" y="3601522"/>
                <a:ext cx="304705" cy="369332"/>
              </a:xfrm>
              <a:prstGeom prst="rect">
                <a:avLst/>
              </a:prstGeom>
              <a:blipFill rotWithShape="1">
                <a:blip r:embed="rId5"/>
                <a:stretch>
                  <a:fillRect l="-169" t="-118" r="138" b="54"/>
                </a:stretch>
              </a:blipFill>
            </p:spPr>
            <p:txBody>
              <a:bodyPr/>
              <a:lstStyle/>
              <a:p>
                <a:r>
                  <a:rPr lang="zh-CN" altLang="en-US">
                    <a:noFill/>
                  </a:rPr>
                  <a:t> </a:t>
                </a:r>
              </a:p>
            </p:txBody>
          </p:sp>
        </mc:Fallback>
      </mc:AlternateContent>
      <p:sp>
        <p:nvSpPr>
          <p:cNvPr id="11" name="Arc 10"/>
          <p:cNvSpPr/>
          <p:nvPr/>
        </p:nvSpPr>
        <p:spPr>
          <a:xfrm>
            <a:off x="2903566" y="3910350"/>
            <a:ext cx="229404" cy="176463"/>
          </a:xfrm>
          <a:prstGeom prst="arc">
            <a:avLst/>
          </a:prstGeom>
          <a:noFill/>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2" name="TextBox 11"/>
              <p:cNvSpPr txBox="1"/>
              <p:nvPr/>
            </p:nvSpPr>
            <p:spPr>
              <a:xfrm>
                <a:off x="1284870" y="5519357"/>
                <a:ext cx="7159717" cy="82522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charset="0"/>
                            </a:rPr>
                          </m:ctrlPr>
                        </m:sSubPr>
                        <m:e>
                          <m:r>
                            <a:rPr lang="en-US" altLang="zh-CN" sz="2800" i="1" smtClean="0">
                              <a:latin typeface="Cambria Math" panose="02040503050406030204" charset="0"/>
                            </a:rPr>
                            <m:t>𝐼</m:t>
                          </m:r>
                        </m:e>
                        <m:sub>
                          <m:r>
                            <a:rPr lang="en-US" altLang="zh-CN" sz="2800" b="0" i="1" smtClean="0">
                              <a:latin typeface="Cambria Math" panose="02040503050406030204" charset="0"/>
                            </a:rPr>
                            <m:t>𝑠</m:t>
                          </m:r>
                        </m:sub>
                      </m:sSub>
                      <m:r>
                        <a:rPr lang="en-US" altLang="zh-CN" sz="2800" b="0" i="1" smtClean="0">
                          <a:latin typeface="Cambria Math" panose="02040503050406030204" charset="0"/>
                        </a:rPr>
                        <m:t>=</m:t>
                      </m:r>
                      <m:f>
                        <m:fPr>
                          <m:ctrlPr>
                            <a:rPr lang="en-US" altLang="zh-CN" sz="2800" i="1">
                              <a:latin typeface="Cambria Math" panose="02040503050406030204" charset="0"/>
                            </a:rPr>
                          </m:ctrlPr>
                        </m:fPr>
                        <m:num>
                          <m:sSub>
                            <m:sSubPr>
                              <m:ctrlPr>
                                <a:rPr lang="en-US" altLang="zh-CN" sz="2800" i="1" smtClean="0">
                                  <a:latin typeface="Cambria Math" panose="02040503050406030204" charset="0"/>
                                </a:rPr>
                              </m:ctrlPr>
                            </m:sSubPr>
                            <m:e>
                              <m:r>
                                <a:rPr lang="en-US" altLang="zh-CN" sz="2800" i="1">
                                  <a:latin typeface="Cambria Math" panose="02040503050406030204" charset="0"/>
                                </a:rPr>
                                <m:t>𝑘</m:t>
                              </m:r>
                            </m:e>
                            <m:sub>
                              <m:r>
                                <a:rPr lang="en-US" altLang="zh-CN" sz="2800" b="0" i="1" smtClean="0">
                                  <a:latin typeface="Cambria Math" panose="02040503050406030204" charset="0"/>
                                </a:rPr>
                                <m:t>𝑠</m:t>
                              </m:r>
                            </m:sub>
                          </m:sSub>
                          <m:sSub>
                            <m:sSubPr>
                              <m:ctrlPr>
                                <a:rPr lang="en-US" altLang="zh-CN" sz="2800" i="1">
                                  <a:latin typeface="Cambria Math" panose="02040503050406030204" charset="0"/>
                                </a:rPr>
                              </m:ctrlPr>
                            </m:sSubPr>
                            <m:e>
                              <m:r>
                                <a:rPr lang="en-US" altLang="zh-CN" sz="2800" i="1">
                                  <a:latin typeface="Cambria Math" panose="02040503050406030204" charset="0"/>
                                </a:rPr>
                                <m:t>𝐿</m:t>
                              </m:r>
                            </m:e>
                            <m:sub>
                              <m:r>
                                <a:rPr lang="en-US" altLang="zh-CN" sz="2800" b="0" i="1" smtClean="0">
                                  <a:latin typeface="Cambria Math" panose="02040503050406030204" charset="0"/>
                                </a:rPr>
                                <m:t>𝑠</m:t>
                              </m:r>
                            </m:sub>
                          </m:sSub>
                        </m:num>
                        <m:den>
                          <m:r>
                            <a:rPr lang="en-US" altLang="zh-CN" sz="2800" i="1">
                              <a:latin typeface="Cambria Math" panose="02040503050406030204" charset="0"/>
                            </a:rPr>
                            <m:t>𝑎</m:t>
                          </m:r>
                          <m:r>
                            <a:rPr lang="en-US" altLang="zh-CN" sz="2800" i="1">
                              <a:latin typeface="Cambria Math" panose="02040503050406030204" charset="0"/>
                            </a:rPr>
                            <m:t>+</m:t>
                          </m:r>
                          <m:r>
                            <a:rPr lang="en-US" altLang="zh-CN" sz="2800" i="1">
                              <a:latin typeface="Cambria Math" panose="02040503050406030204" charset="0"/>
                            </a:rPr>
                            <m:t>𝑏𝑑</m:t>
                          </m:r>
                          <m:r>
                            <a:rPr lang="en-US" altLang="zh-CN" sz="2800" i="1">
                              <a:latin typeface="Cambria Math" panose="02040503050406030204" charset="0"/>
                            </a:rPr>
                            <m:t>+</m:t>
                          </m:r>
                          <m:r>
                            <a:rPr lang="en-US" altLang="zh-CN" sz="2800" i="1">
                              <a:latin typeface="Cambria Math" panose="02040503050406030204" charset="0"/>
                            </a:rPr>
                            <m:t>𝑐</m:t>
                          </m:r>
                          <m:sSup>
                            <m:sSupPr>
                              <m:ctrlPr>
                                <a:rPr lang="en-US" altLang="zh-CN" sz="2800" i="1">
                                  <a:latin typeface="Cambria Math" panose="02040503050406030204" charset="0"/>
                                </a:rPr>
                              </m:ctrlPr>
                            </m:sSupPr>
                            <m:e>
                              <m:r>
                                <a:rPr lang="en-US" altLang="zh-CN" sz="2800" i="1">
                                  <a:latin typeface="Cambria Math" panose="02040503050406030204" charset="0"/>
                                </a:rPr>
                                <m:t>𝑑</m:t>
                              </m:r>
                            </m:e>
                            <m:sup>
                              <m:r>
                                <a:rPr lang="en-US" altLang="zh-CN" sz="2800" i="1">
                                  <a:latin typeface="Cambria Math" panose="02040503050406030204" charset="0"/>
                                </a:rPr>
                                <m:t>2</m:t>
                              </m:r>
                            </m:sup>
                          </m:sSup>
                        </m:den>
                      </m:f>
                      <m:sSup>
                        <m:sSupPr>
                          <m:ctrlPr>
                            <a:rPr lang="en-US" altLang="zh-CN" sz="2800" b="1" i="1" smtClean="0">
                              <a:latin typeface="Cambria Math" panose="02040503050406030204" charset="0"/>
                              <a:ea typeface="Cambria Math" panose="02040503050406030204" charset="0"/>
                            </a:rPr>
                          </m:ctrlPr>
                        </m:sSupPr>
                        <m:e>
                          <m:d>
                            <m:dPr>
                              <m:ctrlPr>
                                <a:rPr lang="en-US" altLang="zh-CN" sz="2800" b="1" i="1" smtClean="0">
                                  <a:latin typeface="Cambria Math" panose="02040503050406030204" charset="0"/>
                                </a:rPr>
                              </m:ctrlPr>
                            </m:dPr>
                            <m:e>
                              <m:r>
                                <m:rPr>
                                  <m:sty m:val="p"/>
                                </m:rPr>
                                <a:rPr lang="en-US" altLang="zh-CN" sz="2800">
                                  <a:latin typeface="Cambria Math" panose="02040503050406030204" charset="0"/>
                                </a:rPr>
                                <m:t>max</m:t>
                              </m:r>
                              <m:r>
                                <a:rPr lang="en-US" altLang="zh-CN" sz="2800" i="1">
                                  <a:latin typeface="Cambria Math" panose="02040503050406030204" charset="0"/>
                                </a:rPr>
                                <m:t>⁡(</m:t>
                              </m:r>
                              <m:r>
                                <a:rPr lang="en-US" altLang="zh-CN" sz="2800" b="1" i="1" smtClean="0">
                                  <a:latin typeface="Cambria Math" panose="02040503050406030204" charset="0"/>
                                </a:rPr>
                                <m:t>𝒓</m:t>
                              </m:r>
                              <m:r>
                                <a:rPr lang="en-US" altLang="zh-CN" sz="2800" b="0" i="1" smtClean="0">
                                  <a:latin typeface="Cambria Math" panose="02040503050406030204" charset="0"/>
                                  <a:ea typeface="Cambria Math" panose="02040503050406030204" charset="0"/>
                                </a:rPr>
                                <m:t>∙</m:t>
                              </m:r>
                              <m:r>
                                <a:rPr lang="en-US" altLang="zh-CN" sz="2800" b="1" i="1" smtClean="0">
                                  <a:latin typeface="Cambria Math" panose="02040503050406030204" charset="0"/>
                                  <a:ea typeface="Cambria Math" panose="02040503050406030204" charset="0"/>
                                </a:rPr>
                                <m:t>𝒗</m:t>
                              </m:r>
                              <m:r>
                                <a:rPr lang="en-US" altLang="zh-CN" sz="2800" b="1" i="1" smtClean="0">
                                  <a:latin typeface="Cambria Math" panose="02040503050406030204" charset="0"/>
                                  <a:ea typeface="Cambria Math" panose="02040503050406030204" charset="0"/>
                                </a:rPr>
                                <m:t>,</m:t>
                              </m:r>
                              <m:r>
                                <a:rPr lang="en-US" altLang="zh-CN" sz="2800" b="0" i="1" smtClean="0">
                                  <a:latin typeface="Cambria Math" panose="02040503050406030204" charset="0"/>
                                  <a:ea typeface="Cambria Math" panose="02040503050406030204" charset="0"/>
                                </a:rPr>
                                <m:t>0</m:t>
                              </m:r>
                            </m:e>
                          </m:d>
                          <m:r>
                            <a:rPr lang="en-US" altLang="zh-CN" sz="2800" b="1" i="1" smtClean="0">
                              <a:latin typeface="Cambria Math" panose="02040503050406030204" charset="0"/>
                              <a:ea typeface="Cambria Math" panose="02040503050406030204" charset="0"/>
                            </a:rPr>
                            <m:t>)</m:t>
                          </m:r>
                        </m:e>
                        <m:sup>
                          <m:r>
                            <a:rPr lang="en-US" altLang="zh-CN" sz="2800" b="1" i="1" smtClean="0">
                              <a:latin typeface="Cambria Math" panose="02040503050406030204" charset="0"/>
                              <a:ea typeface="Cambria Math" panose="02040503050406030204" charset="0"/>
                            </a:rPr>
                            <m:t>𝜶</m:t>
                          </m:r>
                        </m:sup>
                      </m:sSup>
                      <m:r>
                        <a:rPr lang="en-US" altLang="zh-CN" sz="2800" b="0" i="1" smtClean="0">
                          <a:latin typeface="Cambria Math" panose="02040503050406030204" charset="0"/>
                        </a:rPr>
                        <m:t>,</m:t>
                      </m:r>
                      <m:r>
                        <a:rPr lang="zh-CN" altLang="en-US" sz="2800" b="0" i="1" smtClean="0">
                          <a:latin typeface="Cambria Math" panose="02040503050406030204" charset="0"/>
                        </a:rPr>
                        <m:t> </m:t>
                      </m:r>
                      <m:r>
                        <a:rPr lang="en-US" altLang="zh-CN" sz="2800" b="0" i="1" smtClean="0">
                          <a:latin typeface="Cambria Math" panose="02040503050406030204" charset="0"/>
                        </a:rPr>
                        <m:t>0</m:t>
                      </m:r>
                      <m:r>
                        <a:rPr lang="en-US" altLang="zh-CN" sz="2800" b="0" i="1" smtClean="0">
                          <a:latin typeface="Cambria Math" panose="02040503050406030204" charset="0"/>
                          <a:ea typeface="Cambria Math" panose="02040503050406030204" charset="0"/>
                          <a:cs typeface="Cambria Math" panose="02040503050406030204" charset="0"/>
                        </a:rPr>
                        <m:t>≤</m:t>
                      </m:r>
                      <m:sSub>
                        <m:sSubPr>
                          <m:ctrlPr>
                            <a:rPr lang="en-US" altLang="zh-CN" sz="2800" b="0" i="1" smtClean="0">
                              <a:latin typeface="Cambria Math" panose="02040503050406030204" charset="0"/>
                              <a:ea typeface="Cambria Math" panose="02040503050406030204" charset="0"/>
                              <a:cs typeface="Cambria Math" panose="02040503050406030204" charset="0"/>
                            </a:rPr>
                          </m:ctrlPr>
                        </m:sSubPr>
                        <m:e>
                          <m:r>
                            <a:rPr lang="en-US" altLang="zh-CN" sz="2800" b="0" i="1" smtClean="0">
                              <a:latin typeface="Cambria Math" panose="02040503050406030204" charset="0"/>
                              <a:ea typeface="Cambria Math" panose="02040503050406030204" charset="0"/>
                              <a:cs typeface="Cambria Math" panose="02040503050406030204" charset="0"/>
                            </a:rPr>
                            <m:t>𝑘</m:t>
                          </m:r>
                        </m:e>
                        <m:sub>
                          <m:r>
                            <a:rPr lang="en-US" altLang="zh-CN" sz="2800" b="0" i="1" smtClean="0">
                              <a:latin typeface="Cambria Math" panose="02040503050406030204" charset="0"/>
                              <a:ea typeface="Cambria Math" panose="02040503050406030204" charset="0"/>
                              <a:cs typeface="Cambria Math" panose="02040503050406030204" charset="0"/>
                            </a:rPr>
                            <m:t>𝑠</m:t>
                          </m:r>
                        </m:sub>
                      </m:sSub>
                      <m:r>
                        <a:rPr lang="en-US" altLang="zh-CN" sz="2800" b="0" i="1" smtClean="0">
                          <a:latin typeface="Cambria Math" panose="02040503050406030204" charset="0"/>
                          <a:ea typeface="Cambria Math" panose="02040503050406030204" charset="0"/>
                          <a:cs typeface="Cambria Math" panose="02040503050406030204" charset="0"/>
                        </a:rPr>
                        <m:t>≤</m:t>
                      </m:r>
                      <m:r>
                        <a:rPr lang="en-US" altLang="zh-CN" sz="2800" b="0" i="1" smtClean="0">
                          <a:latin typeface="Cambria Math" panose="02040503050406030204" charset="0"/>
                          <a:ea typeface="Cambria Math" panose="02040503050406030204" charset="0"/>
                          <a:cs typeface="Cambria Math" panose="02040503050406030204" charset="0"/>
                        </a:rPr>
                        <m:t>1</m:t>
                      </m:r>
                    </m:oMath>
                  </m:oMathPara>
                </a14:m>
                <a:endParaRPr lang="en-US" sz="2800" i="1" dirty="0"/>
              </a:p>
            </p:txBody>
          </p:sp>
        </mc:Choice>
        <mc:Fallback>
          <p:sp>
            <p:nvSpPr>
              <p:cNvPr id="12" name="TextBox 11"/>
              <p:cNvSpPr txBox="1">
                <a:spLocks noRot="1" noChangeAspect="1" noMove="1" noResize="1" noEditPoints="1" noAdjustHandles="1" noChangeArrowheads="1" noChangeShapeType="1" noTextEdit="1"/>
              </p:cNvSpPr>
              <p:nvPr/>
            </p:nvSpPr>
            <p:spPr>
              <a:xfrm>
                <a:off x="1284870" y="5519357"/>
                <a:ext cx="7159717" cy="825226"/>
              </a:xfrm>
              <a:prstGeom prst="rect">
                <a:avLst/>
              </a:prstGeom>
              <a:blipFill rotWithShape="1">
                <a:blip r:embed="rId6"/>
                <a:stretch>
                  <a:fillRect l="-4" t="-69" r="-297" b="36"/>
                </a:stretch>
              </a:blipFill>
            </p:spPr>
            <p:txBody>
              <a:bodyPr/>
              <a:lstStyle/>
              <a:p>
                <a:r>
                  <a:rPr lang="zh-CN" altLang="en-US">
                    <a:noFill/>
                  </a:rPr>
                  <a:t> </a:t>
                </a:r>
              </a:p>
            </p:txBody>
          </p:sp>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知识点回顾 </a:t>
            </a:r>
            <a:r>
              <a:rPr lang="en-US" altLang="zh-CN" dirty="0"/>
              <a:t>–</a:t>
            </a:r>
            <a:r>
              <a:rPr lang="zh-CN" altLang="en-US" dirty="0"/>
              <a:t> 镜面反射参数的影响</a:t>
            </a: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1235353" y="1749786"/>
            <a:ext cx="7343850" cy="4662467"/>
          </a:xfrm>
          <a:prstGeom prst="rect">
            <a:avLst/>
          </a:prstGeom>
        </p:spPr>
      </p:pic>
      <p:sp>
        <p:nvSpPr>
          <p:cNvPr id="10" name="文本框 9"/>
          <p:cNvSpPr txBox="1"/>
          <p:nvPr/>
        </p:nvSpPr>
        <p:spPr>
          <a:xfrm>
            <a:off x="1235353" y="1328930"/>
            <a:ext cx="7343850" cy="369332"/>
          </a:xfrm>
          <a:prstGeom prst="rect">
            <a:avLst/>
          </a:prstGeom>
          <a:noFill/>
        </p:spPr>
        <p:txBody>
          <a:bodyPr wrap="square" rtlCol="0">
            <a:spAutoFit/>
          </a:bodyPr>
          <a:lstStyle/>
          <a:p>
            <a:r>
              <a:rPr lang="el-GR" altLang="zh-CN" dirty="0"/>
              <a:t>α </a:t>
            </a:r>
            <a:r>
              <a:rPr lang="en-US" altLang="zh-CN" dirty="0"/>
              <a:t>        </a:t>
            </a:r>
            <a:r>
              <a:rPr lang="el-GR" altLang="zh-CN" dirty="0"/>
              <a:t>3</a:t>
            </a:r>
            <a:r>
              <a:rPr lang="en-US" altLang="zh-CN" dirty="0"/>
              <a:t>                         </a:t>
            </a:r>
            <a:r>
              <a:rPr lang="el-GR" altLang="zh-CN" dirty="0"/>
              <a:t> 6 </a:t>
            </a:r>
            <a:r>
              <a:rPr lang="en-US" altLang="zh-CN" dirty="0"/>
              <a:t>                         </a:t>
            </a:r>
            <a:r>
              <a:rPr lang="el-GR" altLang="zh-CN" dirty="0"/>
              <a:t>9 </a:t>
            </a:r>
            <a:r>
              <a:rPr lang="en-US" altLang="zh-CN" dirty="0"/>
              <a:t>                       </a:t>
            </a:r>
            <a:r>
              <a:rPr lang="el-GR" altLang="zh-CN" dirty="0"/>
              <a:t>25 </a:t>
            </a:r>
            <a:r>
              <a:rPr lang="en-US" altLang="zh-CN" dirty="0"/>
              <a:t>                     </a:t>
            </a:r>
            <a:r>
              <a:rPr lang="el-GR" altLang="zh-CN" dirty="0"/>
              <a:t>200</a:t>
            </a:r>
            <a:endParaRPr lang="zh-CN" altLang="en-US" dirty="0"/>
          </a:p>
        </p:txBody>
      </p:sp>
      <p:sp>
        <p:nvSpPr>
          <p:cNvPr id="11" name="文本框 10"/>
          <p:cNvSpPr txBox="1"/>
          <p:nvPr/>
        </p:nvSpPr>
        <p:spPr>
          <a:xfrm rot="16200000">
            <a:off x="-966756" y="3933146"/>
            <a:ext cx="3785652" cy="618564"/>
          </a:xfrm>
          <a:prstGeom prst="rect">
            <a:avLst/>
          </a:prstGeom>
          <a:noFill/>
        </p:spPr>
        <p:txBody>
          <a:bodyPr vert="eaVert" wrap="square" rtlCol="0">
            <a:spAutoFit/>
          </a:bodyPr>
          <a:lstStyle/>
          <a:p>
            <a:r>
              <a:rPr lang="en-US" altLang="zh-CN" dirty="0"/>
              <a:t>0.25</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0.50</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0.75</a:t>
            </a:r>
            <a:endParaRPr lang="zh-CN" altLang="en-US" dirty="0"/>
          </a:p>
        </p:txBody>
      </p:sp>
      <mc:AlternateContent xmlns:mc="http://schemas.openxmlformats.org/markup-compatibility/2006">
        <mc:Choice xmlns:a14="http://schemas.microsoft.com/office/drawing/2010/main" Requires="a14">
          <p:sp>
            <p:nvSpPr>
              <p:cNvPr id="12" name="文本框 11"/>
              <p:cNvSpPr txBox="1"/>
              <p:nvPr/>
            </p:nvSpPr>
            <p:spPr>
              <a:xfrm>
                <a:off x="155122" y="3494827"/>
                <a:ext cx="461665" cy="1495202"/>
              </a:xfrm>
              <a:prstGeom prst="rect">
                <a:avLst/>
              </a:prstGeom>
              <a:noFill/>
            </p:spPr>
            <p:txBody>
              <a:bodyPr vert="horz" wrap="square" rtlCol="0">
                <a:spAutoFit/>
              </a:bodyPr>
              <a:lstStyle/>
              <a:p>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反射系数</a:t>
                </a:r>
                <a14:m>
                  <m:oMath xmlns:m="http://schemas.openxmlformats.org/officeDocument/2006/math">
                    <m:sSub>
                      <m:sSubPr>
                        <m:ctrlPr>
                          <a:rPr lang="en-US" altLang="zh-CN" b="1" i="1" smtClean="0">
                            <a:latin typeface="Cambria Math" panose="02040503050406030204" charset="0"/>
                            <a:ea typeface="微软雅黑" panose="020B0503020204020204" pitchFamily="34" charset="-122"/>
                            <a:cs typeface="微软雅黑" panose="020B0503020204020204" pitchFamily="34" charset="-122"/>
                          </a:rPr>
                        </m:ctrlPr>
                      </m:sSubPr>
                      <m:e>
                        <m:r>
                          <a:rPr lang="en-US" altLang="zh-CN" b="1" i="1" smtClean="0">
                            <a:latin typeface="Cambria Math" panose="02040503050406030204" charset="0"/>
                            <a:ea typeface="微软雅黑" panose="020B0503020204020204" pitchFamily="34" charset="-122"/>
                            <a:cs typeface="微软雅黑" panose="020B0503020204020204" pitchFamily="34" charset="-122"/>
                          </a:rPr>
                          <m:t>𝒌</m:t>
                        </m:r>
                      </m:e>
                      <m:sub>
                        <m:r>
                          <a:rPr lang="en-US" altLang="zh-CN" b="1" i="1" smtClean="0">
                            <a:latin typeface="Cambria Math" panose="02040503050406030204" charset="0"/>
                            <a:ea typeface="微软雅黑" panose="020B0503020204020204" pitchFamily="34" charset="-122"/>
                            <a:cs typeface="微软雅黑" panose="020B0503020204020204" pitchFamily="34" charset="-122"/>
                          </a:rPr>
                          <m:t>𝒔</m:t>
                        </m:r>
                      </m:sub>
                    </m:sSub>
                  </m:oMath>
                </a14:m>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p:sp>
            <p:nvSpPr>
              <p:cNvPr id="12" name="文本框 11"/>
              <p:cNvSpPr txBox="1">
                <a:spLocks noRot="1" noChangeAspect="1" noMove="1" noResize="1" noEditPoints="1" noAdjustHandles="1" noChangeArrowheads="1" noChangeShapeType="1" noTextEdit="1"/>
              </p:cNvSpPr>
              <p:nvPr/>
            </p:nvSpPr>
            <p:spPr>
              <a:xfrm>
                <a:off x="155122" y="3494827"/>
                <a:ext cx="461665" cy="1495202"/>
              </a:xfrm>
              <a:prstGeom prst="rect">
                <a:avLst/>
              </a:prstGeom>
              <a:blipFill rotWithShape="1">
                <a:blip r:embed="rId2"/>
                <a:stretch>
                  <a:fillRect l="-39" t="-28" r="44" b="1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Rectangle 5"/>
              <p:cNvSpPr/>
              <p:nvPr/>
            </p:nvSpPr>
            <p:spPr>
              <a:xfrm>
                <a:off x="4240569" y="935128"/>
                <a:ext cx="1333417" cy="369332"/>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高光系数 </a:t>
                </a:r>
                <a14:m>
                  <m:oMath xmlns:m="http://schemas.openxmlformats.org/officeDocument/2006/math">
                    <m:r>
                      <a:rPr lang="zh-CN" altLang="en-US" b="1" i="1" smtClean="0">
                        <a:latin typeface="Cambria Math" panose="02040503050406030204" charset="0"/>
                        <a:ea typeface="微软雅黑" panose="020B0503020204020204" pitchFamily="34" charset="-122"/>
                        <a:cs typeface="微软雅黑" panose="020B0503020204020204" pitchFamily="34" charset="-122"/>
                      </a:rPr>
                      <m:t>𝜶</m:t>
                    </m:r>
                  </m:oMath>
                </a14:m>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p:sp>
            <p:nvSpPr>
              <p:cNvPr id="6" name="Rectangle 5"/>
              <p:cNvSpPr>
                <a:spLocks noRot="1" noChangeAspect="1" noMove="1" noResize="1" noEditPoints="1" noAdjustHandles="1" noChangeArrowheads="1" noChangeShapeType="1" noTextEdit="1"/>
              </p:cNvSpPr>
              <p:nvPr/>
            </p:nvSpPr>
            <p:spPr>
              <a:xfrm>
                <a:off x="4240569" y="935128"/>
                <a:ext cx="1333417" cy="369332"/>
              </a:xfrm>
              <a:prstGeom prst="rect">
                <a:avLst/>
              </a:prstGeom>
              <a:blipFill rotWithShape="1">
                <a:blip r:embed="rId3"/>
                <a:stretch>
                  <a:fillRect l="-3" t="-110" r="44" b="46"/>
                </a:stretch>
              </a:blipFill>
            </p:spPr>
            <p:txBody>
              <a:bodyPr/>
              <a:lstStyle/>
              <a:p>
                <a:r>
                  <a:rPr lang="zh-CN" altLang="en-US">
                    <a:noFill/>
                  </a:rPr>
                  <a:t> </a:t>
                </a:r>
              </a:p>
            </p:txBody>
          </p:sp>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知识点回顾 </a:t>
            </a:r>
            <a:r>
              <a:rPr lang="en-US" altLang="zh-CN" dirty="0"/>
              <a:t>–</a:t>
            </a:r>
            <a:r>
              <a:rPr lang="zh-CN" altLang="en-US" dirty="0"/>
              <a:t> </a:t>
            </a:r>
            <a:r>
              <a:rPr lang="en-US" altLang="zh-CN" dirty="0" err="1"/>
              <a:t>Phong</a:t>
            </a:r>
            <a:r>
              <a:rPr lang="zh-CN" altLang="en-US" dirty="0"/>
              <a:t>光照模型</a:t>
            </a:r>
            <a:endParaRPr lang="zh-CN" altLang="en-US" dirty="0"/>
          </a:p>
        </p:txBody>
      </p:sp>
      <p:sp>
        <p:nvSpPr>
          <p:cNvPr id="3" name="内容占位符 2"/>
          <p:cNvSpPr>
            <a:spLocks noGrp="1"/>
          </p:cNvSpPr>
          <p:nvPr>
            <p:ph idx="1"/>
          </p:nvPr>
        </p:nvSpPr>
        <p:spPr/>
        <p:txBody>
          <a:bodyPr>
            <a:normAutofit/>
          </a:bodyPr>
          <a:lstStyle/>
          <a:p>
            <a:r>
              <a:rPr lang="zh-CN" altLang="en-US" sz="2400" dirty="0"/>
              <a:t>对每个光源和每种颜色成分的光，光照模型可以表示为</a:t>
            </a:r>
            <a:r>
              <a:rPr lang="zh-CN" altLang="en-US" sz="2400" dirty="0">
                <a:solidFill>
                  <a:srgbClr val="0000FF"/>
                </a:solidFill>
              </a:rPr>
              <a:t>三种光分量的效果叠加</a:t>
            </a:r>
            <a:endParaRPr lang="en-US" altLang="zh-CN" sz="2400" dirty="0">
              <a:solidFill>
                <a:srgbClr val="0000FF"/>
              </a:solidFill>
            </a:endParaRPr>
          </a:p>
          <a:p>
            <a:pPr lvl="1"/>
            <a:r>
              <a:rPr lang="zh-CN" altLang="en-US" sz="1800" dirty="0"/>
              <a:t>环境光反射</a:t>
            </a:r>
            <a:r>
              <a:rPr lang="en-US" altLang="zh-CN" sz="1800" dirty="0"/>
              <a:t>(a)+</a:t>
            </a:r>
            <a:r>
              <a:rPr lang="zh-CN" altLang="en-US" sz="1800" dirty="0"/>
              <a:t>漫反射</a:t>
            </a:r>
            <a:r>
              <a:rPr lang="en-US" altLang="zh-CN" sz="1800" dirty="0"/>
              <a:t>(d)+</a:t>
            </a:r>
            <a:r>
              <a:rPr lang="zh-CN" altLang="en-US" sz="1800" dirty="0"/>
              <a:t>镜面反射</a:t>
            </a:r>
            <a:r>
              <a:rPr lang="en-US" altLang="zh-CN" sz="1800" dirty="0"/>
              <a:t>(s)</a:t>
            </a:r>
            <a:r>
              <a:rPr lang="zh-CN" altLang="en-US" sz="1800" dirty="0"/>
              <a:t>：</a:t>
            </a:r>
            <a:endParaRPr lang="en-US" altLang="zh-CN" sz="1800" dirty="0"/>
          </a:p>
          <a:p>
            <a:endParaRPr lang="en-US" altLang="zh-CN" sz="2400" dirty="0"/>
          </a:p>
          <a:p>
            <a:endParaRPr lang="en-US" altLang="zh-CN" sz="1800" dirty="0"/>
          </a:p>
          <a:p>
            <a:pPr marL="0" indent="0">
              <a:buNone/>
            </a:pPr>
            <a:endParaRPr lang="en-US" altLang="zh-CN" sz="1800" dirty="0"/>
          </a:p>
          <a:p>
            <a:pPr lvl="1">
              <a:buClr>
                <a:schemeClr val="tx1"/>
              </a:buClr>
            </a:pPr>
            <a:r>
              <a:rPr lang="zh-CN" altLang="en-US" sz="1800" dirty="0"/>
              <a:t>需要针对每一个光源以及图元进行计算</a:t>
            </a:r>
            <a:endParaRPr lang="en-US" altLang="zh-CN" sz="1800" dirty="0"/>
          </a:p>
          <a:p>
            <a:pPr lvl="1">
              <a:buClr>
                <a:schemeClr val="tx1"/>
              </a:buClr>
            </a:pPr>
            <a:r>
              <a:rPr lang="zh-CN" altLang="en-US" sz="1800" dirty="0"/>
              <a:t>用局部模型近似全局光照效果</a:t>
            </a:r>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zh-CN" altLang="en-US" dirty="0"/>
          </a:p>
          <a:p>
            <a:endParaRPr lang="en-US" altLang="zh-CN" sz="2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fld>
            <a:endParaRPr lang="zh-CN" altLang="en-US"/>
          </a:p>
        </p:txBody>
      </p:sp>
      <p:pic>
        <p:nvPicPr>
          <p:cNvPr id="7" name="图片 9"/>
          <p:cNvPicPr>
            <a:picLocks noChangeAspect="1"/>
          </p:cNvPicPr>
          <p:nvPr/>
        </p:nvPicPr>
        <p:blipFill>
          <a:blip r:embed="rId1"/>
          <a:stretch>
            <a:fillRect/>
          </a:stretch>
        </p:blipFill>
        <p:spPr>
          <a:xfrm>
            <a:off x="6010393" y="3107169"/>
            <a:ext cx="2031428" cy="1344899"/>
          </a:xfrm>
          <a:prstGeom prst="rect">
            <a:avLst/>
          </a:prstGeom>
        </p:spPr>
      </p:pic>
      <p:grpSp>
        <p:nvGrpSpPr>
          <p:cNvPr id="9" name="Group 8"/>
          <p:cNvGrpSpPr/>
          <p:nvPr/>
        </p:nvGrpSpPr>
        <p:grpSpPr>
          <a:xfrm>
            <a:off x="921241" y="4528252"/>
            <a:ext cx="7490077" cy="2070371"/>
            <a:chOff x="1466657" y="3773909"/>
            <a:chExt cx="9215630" cy="2547342"/>
          </a:xfrm>
        </p:grpSpPr>
        <p:pic>
          <p:nvPicPr>
            <p:cNvPr id="10" name="Picture 9"/>
            <p:cNvPicPr>
              <a:picLocks noChangeAspect="1"/>
            </p:cNvPicPr>
            <p:nvPr/>
          </p:nvPicPr>
          <p:blipFill>
            <a:blip r:embed="rId2"/>
            <a:stretch>
              <a:fillRect/>
            </a:stretch>
          </p:blipFill>
          <p:spPr>
            <a:xfrm>
              <a:off x="1509712" y="3773909"/>
              <a:ext cx="9172575" cy="2171700"/>
            </a:xfrm>
            <a:prstGeom prst="rect">
              <a:avLst/>
            </a:prstGeom>
          </p:spPr>
        </p:pic>
        <p:sp>
          <p:nvSpPr>
            <p:cNvPr id="11" name="TextBox 10"/>
            <p:cNvSpPr txBox="1"/>
            <p:nvPr/>
          </p:nvSpPr>
          <p:spPr>
            <a:xfrm>
              <a:off x="1466657" y="5942568"/>
              <a:ext cx="9172576" cy="378683"/>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   环境光反射         </a:t>
              </a:r>
              <a:r>
                <a:rPr lang="en-US" altLang="zh-CN" sz="1400" b="1"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   漫反射           </a:t>
              </a:r>
              <a:r>
                <a:rPr lang="en-US" altLang="zh-CN" sz="1400" b="1"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  镜面反射           </a:t>
              </a:r>
              <a:r>
                <a:rPr lang="en-US" altLang="zh-CN" sz="1400" b="1"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b="1" dirty="0" err="1">
                  <a:latin typeface="微软雅黑" panose="020B0503020204020204" pitchFamily="34" charset="-122"/>
                  <a:ea typeface="微软雅黑" panose="020B0503020204020204" pitchFamily="34" charset="-122"/>
                  <a:cs typeface="微软雅黑" panose="020B0503020204020204" pitchFamily="34" charset="-122"/>
                </a:rPr>
                <a:t>Phong</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反射</a:t>
              </a:r>
              <a:endParaRPr lang="zh-CN" altLang="en-US" sz="1400" b="1" dirty="0">
                <a:latin typeface="微软雅黑" panose="020B0503020204020204" pitchFamily="34" charset="-122"/>
                <a:ea typeface="微软雅黑" panose="020B0503020204020204" pitchFamily="34" charset="-122"/>
                <a:cs typeface="微软雅黑" panose="020B0503020204020204" pitchFamily="34" charset="-122"/>
              </a:endParaRPr>
            </a:p>
          </p:txBody>
        </p:sp>
      </p:grpSp>
      <mc:AlternateContent xmlns:mc="http://schemas.openxmlformats.org/markup-compatibility/2006">
        <mc:Choice xmlns:a14="http://schemas.microsoft.com/office/drawing/2010/main" Requires="a14">
          <p:sp>
            <p:nvSpPr>
              <p:cNvPr id="5" name="矩形 4"/>
              <p:cNvSpPr/>
              <p:nvPr/>
            </p:nvSpPr>
            <p:spPr>
              <a:xfrm>
                <a:off x="1272022" y="2482021"/>
                <a:ext cx="7057060" cy="61734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charset="0"/>
                            </a:rPr>
                          </m:ctrlPr>
                        </m:sSubPr>
                        <m:e>
                          <m:r>
                            <a:rPr lang="en-US" altLang="zh-CN" i="1">
                              <a:latin typeface="Cambria Math" panose="02040503050406030204" charset="0"/>
                            </a:rPr>
                            <m:t>𝐼</m:t>
                          </m:r>
                        </m:e>
                        <m:sub>
                          <m:r>
                            <a:rPr lang="en-US" altLang="zh-CN" i="1">
                              <a:latin typeface="Cambria Math" panose="02040503050406030204" charset="0"/>
                            </a:rPr>
                            <m:t>𝑠</m:t>
                          </m:r>
                        </m:sub>
                      </m:sSub>
                      <m:r>
                        <a:rPr lang="en-US" altLang="zh-CN" i="1">
                          <a:latin typeface="Cambria Math" panose="02040503050406030204" charset="0"/>
                        </a:rPr>
                        <m:t>=</m:t>
                      </m:r>
                      <m:f>
                        <m:fPr>
                          <m:ctrlPr>
                            <a:rPr lang="en-US" altLang="zh-CN" i="1">
                              <a:latin typeface="Cambria Math" panose="02040503050406030204" charset="0"/>
                            </a:rPr>
                          </m:ctrlPr>
                        </m:fPr>
                        <m:num>
                          <m:r>
                            <a:rPr lang="en-US" altLang="zh-CN" b="0" i="1" smtClean="0">
                              <a:latin typeface="Cambria Math" panose="02040503050406030204" charset="0"/>
                            </a:rPr>
                            <m:t>1</m:t>
                          </m:r>
                        </m:num>
                        <m:den>
                          <m:r>
                            <a:rPr lang="en-US" altLang="zh-CN" i="1">
                              <a:latin typeface="Cambria Math" panose="02040503050406030204" charset="0"/>
                            </a:rPr>
                            <m:t>𝑎</m:t>
                          </m:r>
                          <m:r>
                            <a:rPr lang="en-US" altLang="zh-CN" i="1">
                              <a:latin typeface="Cambria Math" panose="02040503050406030204" charset="0"/>
                            </a:rPr>
                            <m:t>+</m:t>
                          </m:r>
                          <m:r>
                            <a:rPr lang="en-US" altLang="zh-CN" i="1">
                              <a:latin typeface="Cambria Math" panose="02040503050406030204" charset="0"/>
                            </a:rPr>
                            <m:t>𝑏𝑑</m:t>
                          </m:r>
                          <m:r>
                            <a:rPr lang="en-US" altLang="zh-CN" i="1">
                              <a:latin typeface="Cambria Math" panose="02040503050406030204" charset="0"/>
                            </a:rPr>
                            <m:t>+</m:t>
                          </m:r>
                          <m:r>
                            <a:rPr lang="en-US" altLang="zh-CN" i="1">
                              <a:latin typeface="Cambria Math" panose="02040503050406030204" charset="0"/>
                            </a:rPr>
                            <m:t>𝑐</m:t>
                          </m:r>
                          <m:sSup>
                            <m:sSupPr>
                              <m:ctrlPr>
                                <a:rPr lang="en-US" altLang="zh-CN" i="1">
                                  <a:latin typeface="Cambria Math" panose="02040503050406030204" charset="0"/>
                                </a:rPr>
                              </m:ctrlPr>
                            </m:sSupPr>
                            <m:e>
                              <m:r>
                                <a:rPr lang="en-US" altLang="zh-CN" i="1">
                                  <a:latin typeface="Cambria Math" panose="02040503050406030204" charset="0"/>
                                </a:rPr>
                                <m:t>𝑑</m:t>
                              </m:r>
                            </m:e>
                            <m:sup>
                              <m:r>
                                <a:rPr lang="en-US" altLang="zh-CN" i="1">
                                  <a:latin typeface="Cambria Math" panose="02040503050406030204" charset="0"/>
                                </a:rPr>
                                <m:t>2</m:t>
                              </m:r>
                            </m:sup>
                          </m:sSup>
                        </m:den>
                      </m:f>
                      <m:d>
                        <m:dPr>
                          <m:ctrlPr>
                            <a:rPr lang="en-US" altLang="zh-CN" b="1" i="1" smtClean="0">
                              <a:latin typeface="Cambria Math" panose="02040503050406030204" charset="0"/>
                            </a:rPr>
                          </m:ctrlPr>
                        </m:dPr>
                        <m:e>
                          <m:sSub>
                            <m:sSubPr>
                              <m:ctrlPr>
                                <a:rPr lang="en-US" altLang="zh-CN" i="1">
                                  <a:latin typeface="Cambria Math" panose="02040503050406030204" charset="0"/>
                                </a:rPr>
                              </m:ctrlPr>
                            </m:sSubPr>
                            <m:e>
                              <m:r>
                                <a:rPr lang="en-US" altLang="zh-CN" i="1">
                                  <a:latin typeface="Cambria Math" panose="02040503050406030204" charset="0"/>
                                </a:rPr>
                                <m:t>𝑘</m:t>
                              </m:r>
                            </m:e>
                            <m:sub>
                              <m:r>
                                <a:rPr lang="en-US" altLang="zh-CN" i="1">
                                  <a:latin typeface="Cambria Math" panose="02040503050406030204" charset="0"/>
                                </a:rPr>
                                <m:t>𝑑</m:t>
                              </m:r>
                            </m:sub>
                          </m:sSub>
                          <m:sSub>
                            <m:sSubPr>
                              <m:ctrlPr>
                                <a:rPr lang="en-US" altLang="zh-CN" i="1">
                                  <a:latin typeface="Cambria Math" panose="02040503050406030204" charset="0"/>
                                </a:rPr>
                              </m:ctrlPr>
                            </m:sSubPr>
                            <m:e>
                              <m:r>
                                <a:rPr lang="en-US" altLang="zh-CN" i="1">
                                  <a:latin typeface="Cambria Math" panose="02040503050406030204" charset="0"/>
                                </a:rPr>
                                <m:t>𝐿</m:t>
                              </m:r>
                            </m:e>
                            <m:sub>
                              <m:r>
                                <a:rPr lang="en-US" altLang="zh-CN" i="1">
                                  <a:latin typeface="Cambria Math" panose="02040503050406030204" charset="0"/>
                                </a:rPr>
                                <m:t>𝑑</m:t>
                              </m:r>
                            </m:sub>
                          </m:sSub>
                          <m:func>
                            <m:funcPr>
                              <m:ctrlPr>
                                <a:rPr lang="en-US" altLang="zh-CN" i="1">
                                  <a:latin typeface="Cambria Math" panose="02040503050406030204" charset="0"/>
                                </a:rPr>
                              </m:ctrlPr>
                            </m:funcPr>
                            <m:fName>
                              <m:r>
                                <m:rPr>
                                  <m:sty m:val="p"/>
                                </m:rPr>
                                <a:rPr lang="en-US" altLang="zh-CN">
                                  <a:latin typeface="Cambria Math" panose="02040503050406030204" charset="0"/>
                                </a:rPr>
                                <m:t>max</m:t>
                              </m:r>
                            </m:fName>
                            <m:e>
                              <m:d>
                                <m:dPr>
                                  <m:ctrlPr>
                                    <a:rPr lang="en-US" altLang="zh-CN" i="1">
                                      <a:latin typeface="Cambria Math" panose="02040503050406030204" charset="0"/>
                                    </a:rPr>
                                  </m:ctrlPr>
                                </m:dPr>
                                <m:e>
                                  <m:r>
                                    <a:rPr lang="en-US" altLang="zh-CN" b="1" i="1">
                                      <a:latin typeface="Cambria Math" panose="02040503050406030204" charset="0"/>
                                    </a:rPr>
                                    <m:t>𝒍</m:t>
                                  </m:r>
                                  <m:r>
                                    <a:rPr lang="en-US" altLang="zh-CN" i="1">
                                      <a:latin typeface="Cambria Math" panose="02040503050406030204" charset="0"/>
                                      <a:ea typeface="Cambria Math" panose="02040503050406030204" charset="0"/>
                                    </a:rPr>
                                    <m:t>∙</m:t>
                                  </m:r>
                                  <m:r>
                                    <a:rPr lang="en-US" altLang="zh-CN" b="1" i="1">
                                      <a:latin typeface="Cambria Math" panose="02040503050406030204" charset="0"/>
                                      <a:ea typeface="Cambria Math" panose="02040503050406030204" charset="0"/>
                                    </a:rPr>
                                    <m:t>𝒏</m:t>
                                  </m:r>
                                  <m:r>
                                    <a:rPr lang="en-US" altLang="zh-CN" b="1" i="1">
                                      <a:latin typeface="Cambria Math" panose="02040503050406030204" charset="0"/>
                                      <a:ea typeface="Cambria Math" panose="02040503050406030204" charset="0"/>
                                    </a:rPr>
                                    <m:t>, </m:t>
                                  </m:r>
                                  <m:r>
                                    <a:rPr lang="en-US" altLang="zh-CN" i="1">
                                      <a:latin typeface="Cambria Math" panose="02040503050406030204" charset="0"/>
                                      <a:ea typeface="Cambria Math" panose="02040503050406030204" charset="0"/>
                                    </a:rPr>
                                    <m:t>0</m:t>
                                  </m:r>
                                </m:e>
                              </m:d>
                            </m:e>
                          </m:func>
                          <m:r>
                            <a:rPr lang="en-US" altLang="zh-CN" b="1" i="1" smtClean="0">
                              <a:latin typeface="Cambria Math" panose="02040503050406030204" charset="0"/>
                            </a:rPr>
                            <m:t>+</m:t>
                          </m:r>
                          <m:sSup>
                            <m:sSupPr>
                              <m:ctrlPr>
                                <a:rPr lang="en-US" altLang="zh-CN" b="1" i="1" smtClean="0">
                                  <a:latin typeface="Cambria Math" panose="02040503050406030204" charset="0"/>
                                  <a:ea typeface="Cambria Math" panose="02040503050406030204" charset="0"/>
                                </a:rPr>
                              </m:ctrlPr>
                            </m:sSupPr>
                            <m:e>
                              <m:sSub>
                                <m:sSubPr>
                                  <m:ctrlPr>
                                    <a:rPr lang="en-US" altLang="zh-CN" i="1">
                                      <a:latin typeface="Cambria Math" panose="02040503050406030204" charset="0"/>
                                    </a:rPr>
                                  </m:ctrlPr>
                                </m:sSubPr>
                                <m:e>
                                  <m:r>
                                    <a:rPr lang="en-US" altLang="zh-CN" i="1">
                                      <a:latin typeface="Cambria Math" panose="02040503050406030204" charset="0"/>
                                    </a:rPr>
                                    <m:t>𝑘</m:t>
                                  </m:r>
                                </m:e>
                                <m:sub>
                                  <m:r>
                                    <a:rPr lang="en-US" altLang="zh-CN" i="1">
                                      <a:latin typeface="Cambria Math" panose="02040503050406030204" charset="0"/>
                                    </a:rPr>
                                    <m:t>𝑠</m:t>
                                  </m:r>
                                </m:sub>
                              </m:sSub>
                              <m:sSub>
                                <m:sSubPr>
                                  <m:ctrlPr>
                                    <a:rPr lang="en-US" altLang="zh-CN" i="1">
                                      <a:latin typeface="Cambria Math" panose="02040503050406030204" charset="0"/>
                                    </a:rPr>
                                  </m:ctrlPr>
                                </m:sSubPr>
                                <m:e>
                                  <m:r>
                                    <a:rPr lang="en-US" altLang="zh-CN" i="1">
                                      <a:latin typeface="Cambria Math" panose="02040503050406030204" charset="0"/>
                                    </a:rPr>
                                    <m:t>𝐿</m:t>
                                  </m:r>
                                </m:e>
                                <m:sub>
                                  <m:r>
                                    <a:rPr lang="en-US" altLang="zh-CN" i="1">
                                      <a:latin typeface="Cambria Math" panose="02040503050406030204" charset="0"/>
                                    </a:rPr>
                                    <m:t>𝑠</m:t>
                                  </m:r>
                                </m:sub>
                              </m:sSub>
                              <m:d>
                                <m:dPr>
                                  <m:ctrlPr>
                                    <a:rPr lang="en-US" altLang="zh-CN" b="1" i="1">
                                      <a:latin typeface="Cambria Math" panose="02040503050406030204" charset="0"/>
                                    </a:rPr>
                                  </m:ctrlPr>
                                </m:dPr>
                                <m:e>
                                  <m:r>
                                    <m:rPr>
                                      <m:sty m:val="p"/>
                                    </m:rPr>
                                    <a:rPr lang="en-US" altLang="zh-CN">
                                      <a:latin typeface="Cambria Math" panose="02040503050406030204" charset="0"/>
                                    </a:rPr>
                                    <m:t>max</m:t>
                                  </m:r>
                                  <m:r>
                                    <a:rPr lang="en-US" altLang="zh-CN" i="1">
                                      <a:latin typeface="Cambria Math" panose="02040503050406030204" charset="0"/>
                                    </a:rPr>
                                    <m:t>⁡(</m:t>
                                  </m:r>
                                  <m:r>
                                    <a:rPr lang="en-US" altLang="zh-CN" b="1" i="1">
                                      <a:latin typeface="Cambria Math" panose="02040503050406030204" charset="0"/>
                                    </a:rPr>
                                    <m:t>𝒓</m:t>
                                  </m:r>
                                  <m:r>
                                    <a:rPr lang="en-US" altLang="zh-CN" i="1">
                                      <a:latin typeface="Cambria Math" panose="02040503050406030204" charset="0"/>
                                      <a:ea typeface="Cambria Math" panose="02040503050406030204" charset="0"/>
                                    </a:rPr>
                                    <m:t>∙</m:t>
                                  </m:r>
                                  <m:r>
                                    <a:rPr lang="en-US" altLang="zh-CN" b="1" i="1">
                                      <a:latin typeface="Cambria Math" panose="02040503050406030204" charset="0"/>
                                      <a:ea typeface="Cambria Math" panose="02040503050406030204" charset="0"/>
                                    </a:rPr>
                                    <m:t>𝒗</m:t>
                                  </m:r>
                                  <m:r>
                                    <a:rPr lang="en-US" altLang="zh-CN" b="1" i="1">
                                      <a:latin typeface="Cambria Math" panose="02040503050406030204" charset="0"/>
                                      <a:ea typeface="Cambria Math" panose="02040503050406030204" charset="0"/>
                                    </a:rPr>
                                    <m:t>,</m:t>
                                  </m:r>
                                  <m:r>
                                    <a:rPr lang="en-US" altLang="zh-CN" i="1">
                                      <a:latin typeface="Cambria Math" panose="02040503050406030204" charset="0"/>
                                      <a:ea typeface="Cambria Math" panose="02040503050406030204" charset="0"/>
                                    </a:rPr>
                                    <m:t>0</m:t>
                                  </m:r>
                                </m:e>
                              </m:d>
                              <m:r>
                                <a:rPr lang="en-US" altLang="zh-CN" b="1" i="1">
                                  <a:latin typeface="Cambria Math" panose="02040503050406030204" charset="0"/>
                                  <a:ea typeface="Cambria Math" panose="02040503050406030204" charset="0"/>
                                </a:rPr>
                                <m:t>)</m:t>
                              </m:r>
                            </m:e>
                            <m:sup>
                              <m:r>
                                <a:rPr lang="en-US" altLang="zh-CN" b="1" i="1">
                                  <a:latin typeface="Cambria Math" panose="02040503050406030204" charset="0"/>
                                  <a:ea typeface="Cambria Math" panose="02040503050406030204" charset="0"/>
                                </a:rPr>
                                <m:t>𝜶</m:t>
                              </m:r>
                            </m:sup>
                          </m:sSup>
                        </m:e>
                      </m:d>
                      <m:r>
                        <a:rPr lang="en-US" altLang="zh-CN" b="1" i="1" smtClean="0">
                          <a:latin typeface="Cambria Math" panose="02040503050406030204" charset="0"/>
                          <a:ea typeface="Cambria Math" panose="02040503050406030204" charset="0"/>
                        </a:rPr>
                        <m:t>+</m:t>
                      </m:r>
                      <m:sSub>
                        <m:sSubPr>
                          <m:ctrlPr>
                            <a:rPr lang="en-US" altLang="zh-CN" i="1">
                              <a:latin typeface="Cambria Math" panose="02040503050406030204" charset="0"/>
                            </a:rPr>
                          </m:ctrlPr>
                        </m:sSubPr>
                        <m:e>
                          <m:r>
                            <a:rPr lang="en-US" altLang="zh-CN" i="1">
                              <a:latin typeface="Cambria Math" panose="02040503050406030204" charset="0"/>
                            </a:rPr>
                            <m:t>𝑘</m:t>
                          </m:r>
                        </m:e>
                        <m:sub>
                          <m:r>
                            <a:rPr lang="en-US" altLang="zh-CN" i="1">
                              <a:latin typeface="Cambria Math" panose="02040503050406030204" charset="0"/>
                            </a:rPr>
                            <m:t>𝑎</m:t>
                          </m:r>
                        </m:sub>
                      </m:sSub>
                      <m:sSub>
                        <m:sSubPr>
                          <m:ctrlPr>
                            <a:rPr lang="en-US" altLang="zh-CN" i="1">
                              <a:latin typeface="Cambria Math" panose="02040503050406030204" charset="0"/>
                            </a:rPr>
                          </m:ctrlPr>
                        </m:sSubPr>
                        <m:e>
                          <m:r>
                            <a:rPr lang="en-US" altLang="zh-CN" i="1">
                              <a:latin typeface="Cambria Math" panose="02040503050406030204" charset="0"/>
                            </a:rPr>
                            <m:t>𝐿</m:t>
                          </m:r>
                        </m:e>
                        <m:sub>
                          <m:r>
                            <a:rPr lang="en-US" altLang="zh-CN" i="1">
                              <a:latin typeface="Cambria Math" panose="02040503050406030204" charset="0"/>
                            </a:rPr>
                            <m:t>𝑎</m:t>
                          </m:r>
                        </m:sub>
                      </m:sSub>
                    </m:oMath>
                  </m:oMathPara>
                </a14:m>
                <a:endParaRPr lang="zh-CN" altLang="en-US" dirty="0"/>
              </a:p>
            </p:txBody>
          </p:sp>
        </mc:Choice>
        <mc:Fallback>
          <p:sp>
            <p:nvSpPr>
              <p:cNvPr id="5" name="矩形 4"/>
              <p:cNvSpPr>
                <a:spLocks noRot="1" noChangeAspect="1" noMove="1" noResize="1" noEditPoints="1" noAdjustHandles="1" noChangeArrowheads="1" noChangeShapeType="1" noTextEdit="1"/>
              </p:cNvSpPr>
              <p:nvPr/>
            </p:nvSpPr>
            <p:spPr>
              <a:xfrm>
                <a:off x="1272022" y="2482021"/>
                <a:ext cx="7057060" cy="617348"/>
              </a:xfrm>
              <a:prstGeom prst="rect">
                <a:avLst/>
              </a:prstGeom>
              <a:blipFill rotWithShape="1">
                <a:blip r:embed="rId3"/>
                <a:stretch>
                  <a:fillRect l="-2" t="-71" r="6" b="92"/>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知识点回顾 </a:t>
            </a:r>
            <a:r>
              <a:rPr lang="en-US" altLang="zh-CN" dirty="0"/>
              <a:t>–</a:t>
            </a:r>
            <a:r>
              <a:rPr lang="zh-CN" altLang="en-US" dirty="0"/>
              <a:t> 改进的</a:t>
            </a:r>
            <a:r>
              <a:rPr lang="en-US" altLang="zh-CN" dirty="0" err="1"/>
              <a:t>Phong</a:t>
            </a:r>
            <a:r>
              <a:rPr lang="zh-CN" altLang="en-US" dirty="0"/>
              <a:t>模型</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sz="2400" dirty="0"/>
                  <a:t> 在</a:t>
                </a:r>
                <a:r>
                  <a:rPr lang="en-US" altLang="zh-CN" sz="2400" dirty="0" err="1"/>
                  <a:t>Phong</a:t>
                </a:r>
                <a:r>
                  <a:rPr lang="zh-CN" altLang="en-US" sz="2400" dirty="0"/>
                  <a:t>模型中，</a:t>
                </a:r>
                <a:r>
                  <a:rPr lang="zh-CN" altLang="en-US" sz="2400" dirty="0">
                    <a:solidFill>
                      <a:srgbClr val="0000FF"/>
                    </a:solidFill>
                  </a:rPr>
                  <a:t>镜面光反射项</a:t>
                </a:r>
                <a:r>
                  <a:rPr lang="zh-CN" altLang="en-US" sz="2400" dirty="0"/>
                  <a:t>计算量较大</a:t>
                </a:r>
                <a:endParaRPr lang="en-US" altLang="zh-CN" sz="2400" dirty="0"/>
              </a:p>
              <a:p>
                <a:pPr lvl="1"/>
                <a:r>
                  <a:rPr lang="zh-CN" altLang="en-US" sz="1800" dirty="0"/>
                  <a:t>需要为每个顶点计算一个新的反射向量与视角方向的夹角</a:t>
                </a:r>
                <a:endParaRPr lang="en-US" altLang="zh-CN" sz="1800" b="1" dirty="0"/>
              </a:p>
              <a:p>
                <a:pPr marL="0" indent="0">
                  <a:buNone/>
                </a:pPr>
                <a:endParaRPr lang="en-US" altLang="zh-CN" sz="2400" dirty="0"/>
              </a:p>
              <a:p>
                <a:r>
                  <a:rPr lang="en-US" altLang="zh-CN" sz="2400" dirty="0" err="1"/>
                  <a:t>Blinn-Phong</a:t>
                </a:r>
                <a:r>
                  <a:rPr lang="zh-CN" altLang="en-US" sz="2400" dirty="0"/>
                  <a:t>模型</a:t>
                </a:r>
                <a:endParaRPr lang="en-US" altLang="zh-CN" sz="2400" dirty="0"/>
              </a:p>
              <a:p>
                <a:pPr lvl="1"/>
                <a:r>
                  <a:rPr lang="en-US" altLang="zh-CN" sz="1800" dirty="0" err="1"/>
                  <a:t>Blinn</a:t>
                </a:r>
                <a:r>
                  <a:rPr lang="zh-CN" altLang="en-US" sz="1800" dirty="0"/>
                  <a:t>利用中</a:t>
                </a:r>
                <a:r>
                  <a:rPr lang="zh-CN" altLang="en-US" sz="1800" dirty="0">
                    <a:solidFill>
                      <a:srgbClr val="0000FF"/>
                    </a:solidFill>
                  </a:rPr>
                  <a:t>半角向量</a:t>
                </a:r>
                <a:r>
                  <a:rPr lang="zh-CN" altLang="en-US" sz="1800" dirty="0"/>
                  <a:t>，避免求反射角，从而使得计算效果更高</a:t>
                </a:r>
                <a:endParaRPr lang="en-US" altLang="zh-CN" sz="1000" dirty="0"/>
              </a:p>
              <a:p>
                <a:pPr lvl="1">
                  <a:buClr>
                    <a:schemeClr val="tx1"/>
                  </a:buClr>
                </a:pPr>
                <a14:m>
                  <m:oMath xmlns:m="http://schemas.openxmlformats.org/officeDocument/2006/math">
                    <m:r>
                      <a:rPr lang="en-US" altLang="zh-CN" sz="1800" b="1" i="1" dirty="0" smtClean="0">
                        <a:latin typeface="Cambria Math" panose="02040503050406030204" charset="0"/>
                      </a:rPr>
                      <m:t>𝒉</m:t>
                    </m:r>
                  </m:oMath>
                </a14:m>
                <a:r>
                  <a:rPr lang="zh-CN" altLang="en-US" sz="1800" dirty="0"/>
                  <a:t>是</a:t>
                </a:r>
                <a14:m>
                  <m:oMath xmlns:m="http://schemas.openxmlformats.org/officeDocument/2006/math">
                    <m:r>
                      <a:rPr lang="en-US" altLang="zh-CN" sz="1800" b="1" i="1" dirty="0">
                        <a:latin typeface="Cambria Math" panose="02040503050406030204" charset="0"/>
                      </a:rPr>
                      <m:t>𝒍</m:t>
                    </m:r>
                  </m:oMath>
                </a14:m>
                <a:r>
                  <a:rPr lang="zh-CN" altLang="en-US" sz="1800" dirty="0"/>
                  <a:t>和</a:t>
                </a:r>
                <a14:m>
                  <m:oMath xmlns:m="http://schemas.openxmlformats.org/officeDocument/2006/math">
                    <m:r>
                      <a:rPr lang="en-US" altLang="zh-CN" sz="1800" b="1" i="1" dirty="0" smtClean="0">
                        <a:latin typeface="Cambria Math" panose="02040503050406030204" charset="0"/>
                      </a:rPr>
                      <m:t>𝒗</m:t>
                    </m:r>
                  </m:oMath>
                </a14:m>
                <a:r>
                  <a:rPr lang="zh-CN" altLang="en-US" sz="1800" dirty="0"/>
                  <a:t>的平分单位向量，即</a:t>
                </a: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14:m>
                  <m:oMath xmlns:m="http://schemas.openxmlformats.org/officeDocument/2006/math">
                    <m:r>
                      <a:rPr lang="en-US" altLang="zh-CN" sz="1800" b="1" i="1" smtClean="0">
                        <a:solidFill>
                          <a:srgbClr val="0000FF"/>
                        </a:solidFill>
                        <a:latin typeface="Cambria Math" panose="02040503050406030204" charset="0"/>
                      </a:rPr>
                      <m:t>𝟐</m:t>
                    </m:r>
                    <m:r>
                      <a:rPr lang="en-US" altLang="zh-CN" sz="1800" b="1" i="1" smtClean="0">
                        <a:solidFill>
                          <a:srgbClr val="0000FF"/>
                        </a:solidFill>
                        <a:latin typeface="Cambria Math" panose="02040503050406030204" charset="0"/>
                        <a:ea typeface="Cambria Math" panose="02040503050406030204" charset="0"/>
                        <a:cs typeface="Cambria Math" panose="02040503050406030204" charset="0"/>
                      </a:rPr>
                      <m:t>𝝍</m:t>
                    </m:r>
                    <m:r>
                      <a:rPr lang="en-US" altLang="zh-CN" sz="1800" b="1" i="1" smtClean="0">
                        <a:solidFill>
                          <a:srgbClr val="0000FF"/>
                        </a:solidFill>
                        <a:latin typeface="Cambria Math" panose="02040503050406030204" charset="0"/>
                        <a:ea typeface="Cambria Math" panose="02040503050406030204" charset="0"/>
                        <a:cs typeface="Cambria Math" panose="02040503050406030204" charset="0"/>
                      </a:rPr>
                      <m:t>=</m:t>
                    </m:r>
                    <m:r>
                      <a:rPr lang="en-US" altLang="zh-CN" sz="1800" b="1" i="1" smtClean="0">
                        <a:solidFill>
                          <a:srgbClr val="0000FF"/>
                        </a:solidFill>
                        <a:latin typeface="Cambria Math" panose="02040503050406030204" charset="0"/>
                        <a:ea typeface="Cambria Math" panose="02040503050406030204" charset="0"/>
                        <a:cs typeface="Cambria Math" panose="02040503050406030204" charset="0"/>
                      </a:rPr>
                      <m:t>𝝓</m:t>
                    </m:r>
                  </m:oMath>
                </a14:m>
                <a:r>
                  <a:rPr lang="zh-CN" altLang="en-US" sz="1800" dirty="0"/>
                  <a:t>，因此可以用</a:t>
                </a:r>
                <a14:m>
                  <m:oMath xmlns:m="http://schemas.openxmlformats.org/officeDocument/2006/math">
                    <m:r>
                      <a:rPr lang="en-US" altLang="zh-CN" sz="1800" b="1" i="1">
                        <a:latin typeface="Cambria Math" panose="02040503050406030204" charset="0"/>
                        <a:ea typeface="Cambria Math" panose="02040503050406030204" charset="0"/>
                        <a:cs typeface="Cambria Math" panose="02040503050406030204" charset="0"/>
                      </a:rPr>
                      <m:t>𝝍</m:t>
                    </m:r>
                  </m:oMath>
                </a14:m>
                <a:r>
                  <a:rPr lang="zh-CN" altLang="en-US" sz="1800" dirty="0"/>
                  <a:t>替换</a:t>
                </a:r>
                <a14:m>
                  <m:oMath xmlns:m="http://schemas.openxmlformats.org/officeDocument/2006/math">
                    <m:r>
                      <a:rPr lang="en-US" altLang="zh-CN" sz="1800" b="1" i="1">
                        <a:latin typeface="Cambria Math" panose="02040503050406030204" charset="0"/>
                        <a:ea typeface="Cambria Math" panose="02040503050406030204" charset="0"/>
                        <a:cs typeface="Cambria Math" panose="02040503050406030204" charset="0"/>
                      </a:rPr>
                      <m:t>𝝓</m:t>
                    </m:r>
                  </m:oMath>
                </a14:m>
                <a:r>
                  <a:rPr lang="en-US" altLang="zh-CN" sz="1800" dirty="0"/>
                  <a:t>:</a:t>
                </a:r>
                <a:endParaRPr lang="en-US" altLang="zh-CN" sz="1800" dirty="0"/>
              </a:p>
              <a:p>
                <a:pPr lvl="1">
                  <a:buClr>
                    <a:schemeClr val="tx1"/>
                  </a:buClr>
                </a:pPr>
                <a:endParaRPr lang="en-US" altLang="zh-CN" sz="1800" dirty="0"/>
              </a:p>
              <a:p>
                <a:pPr lvl="1">
                  <a:buClr>
                    <a:schemeClr val="tx1"/>
                  </a:buClr>
                </a:pPr>
                <a:endParaRPr lang="en-US" altLang="zh-CN" sz="1800" dirty="0"/>
              </a:p>
              <a:p>
                <a:pPr>
                  <a:buClr>
                    <a:schemeClr val="tx1"/>
                  </a:buClr>
                </a:pPr>
                <a:endParaRPr lang="zh-CN" altLang="en-US" sz="2600"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t="-259" b="-9365"/>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fld>
            <a:endParaRPr lang="zh-CN" altLang="en-US"/>
          </a:p>
        </p:txBody>
      </p:sp>
      <p:pic>
        <p:nvPicPr>
          <p:cNvPr id="5" name="图片 4"/>
          <p:cNvPicPr>
            <a:picLocks noChangeAspect="1"/>
          </p:cNvPicPr>
          <p:nvPr/>
        </p:nvPicPr>
        <p:blipFill>
          <a:blip r:embed="rId2"/>
          <a:stretch>
            <a:fillRect/>
          </a:stretch>
        </p:blipFill>
        <p:spPr>
          <a:xfrm>
            <a:off x="5064155" y="3761113"/>
            <a:ext cx="3451195" cy="2680494"/>
          </a:xfrm>
          <a:prstGeom prst="rect">
            <a:avLst/>
          </a:prstGeom>
        </p:spPr>
      </p:pic>
      <mc:AlternateContent xmlns:mc="http://schemas.openxmlformats.org/markup-compatibility/2006">
        <mc:Choice xmlns:a14="http://schemas.microsoft.com/office/drawing/2010/main" Requires="a14">
          <p:sp>
            <p:nvSpPr>
              <p:cNvPr id="6" name="Rectangle 5"/>
              <p:cNvSpPr/>
              <p:nvPr/>
            </p:nvSpPr>
            <p:spPr>
              <a:xfrm>
                <a:off x="1153825" y="3670960"/>
                <a:ext cx="2699778" cy="369332"/>
              </a:xfrm>
              <a:prstGeom prst="rect">
                <a:avLst/>
              </a:prstGeom>
            </p:spPr>
            <p:txBody>
              <a:bodyPr wrap="none">
                <a:spAutoFit/>
              </a:bodyPr>
              <a:lstStyle/>
              <a:p>
                <a:pPr lvl="1">
                  <a:buClr>
                    <a:schemeClr val="tx1"/>
                  </a:buClr>
                </a:pPr>
                <a14:m>
                  <m:oMathPara xmlns:m="http://schemas.openxmlformats.org/officeDocument/2006/math">
                    <m:oMathParaPr>
                      <m:jc m:val="centerGroup"/>
                    </m:oMathParaPr>
                    <m:oMath xmlns:m="http://schemas.openxmlformats.org/officeDocument/2006/math">
                      <m:r>
                        <a:rPr lang="en-US" altLang="zh-CN" b="1" i="1" dirty="0">
                          <a:latin typeface="Cambria Math" panose="02040503050406030204" charset="0"/>
                        </a:rPr>
                        <m:t>𝒉</m:t>
                      </m:r>
                      <m:r>
                        <a:rPr lang="en-US" altLang="zh-CN" i="1" dirty="0">
                          <a:latin typeface="Cambria Math" panose="02040503050406030204" charset="0"/>
                        </a:rPr>
                        <m:t> = </m:t>
                      </m:r>
                      <m:r>
                        <a:rPr lang="en-US" altLang="zh-CN" b="1" i="1" dirty="0">
                          <a:latin typeface="Cambria Math" panose="02040503050406030204" charset="0"/>
                        </a:rPr>
                        <m:t>(</m:t>
                      </m:r>
                      <m:r>
                        <a:rPr lang="en-US" altLang="zh-CN" b="1" i="1" dirty="0">
                          <a:latin typeface="Cambria Math" panose="02040503050406030204" charset="0"/>
                        </a:rPr>
                        <m:t>𝒍</m:t>
                      </m:r>
                      <m:r>
                        <a:rPr lang="en-US" altLang="zh-CN" b="1" i="1" dirty="0" err="1">
                          <a:latin typeface="Cambria Math" panose="02040503050406030204" charset="0"/>
                        </a:rPr>
                        <m:t>+</m:t>
                      </m:r>
                      <m:r>
                        <a:rPr lang="en-US" altLang="zh-CN" b="1" i="1" dirty="0" err="1">
                          <a:latin typeface="Cambria Math" panose="02040503050406030204" charset="0"/>
                        </a:rPr>
                        <m:t>𝒗</m:t>
                      </m:r>
                      <m:r>
                        <a:rPr lang="en-US" altLang="zh-CN" b="1" i="1" dirty="0">
                          <a:latin typeface="Cambria Math" panose="02040503050406030204" charset="0"/>
                        </a:rPr>
                        <m:t>)/|</m:t>
                      </m:r>
                      <m:r>
                        <a:rPr lang="en-US" altLang="zh-CN" b="1" i="1" dirty="0">
                          <a:latin typeface="Cambria Math" panose="02040503050406030204" charset="0"/>
                        </a:rPr>
                        <m:t>𝒍</m:t>
                      </m:r>
                      <m:r>
                        <a:rPr lang="en-US" altLang="zh-CN" b="1" i="1" dirty="0" err="1">
                          <a:latin typeface="Cambria Math" panose="02040503050406030204" charset="0"/>
                        </a:rPr>
                        <m:t>+</m:t>
                      </m:r>
                      <m:r>
                        <a:rPr lang="en-US" altLang="zh-CN" b="1" i="1" dirty="0" err="1">
                          <a:latin typeface="Cambria Math" panose="02040503050406030204" charset="0"/>
                        </a:rPr>
                        <m:t>𝒗</m:t>
                      </m:r>
                      <m:r>
                        <a:rPr lang="en-US" altLang="zh-CN" b="1" i="1" dirty="0">
                          <a:latin typeface="Cambria Math" panose="02040503050406030204" charset="0"/>
                        </a:rPr>
                        <m:t>|</m:t>
                      </m:r>
                    </m:oMath>
                  </m:oMathPara>
                </a14:m>
                <a:endParaRPr lang="en-US" altLang="zh-CN" sz="2400" b="1" dirty="0"/>
              </a:p>
            </p:txBody>
          </p:sp>
        </mc:Choice>
        <mc:Fallback>
          <p:sp>
            <p:nvSpPr>
              <p:cNvPr id="6" name="Rectangle 5"/>
              <p:cNvSpPr>
                <a:spLocks noRot="1" noChangeAspect="1" noMove="1" noResize="1" noEditPoints="1" noAdjustHandles="1" noChangeArrowheads="1" noChangeShapeType="1" noTextEdit="1"/>
              </p:cNvSpPr>
              <p:nvPr/>
            </p:nvSpPr>
            <p:spPr>
              <a:xfrm>
                <a:off x="1153825" y="3670960"/>
                <a:ext cx="2699778" cy="369332"/>
              </a:xfrm>
              <a:prstGeom prst="rect">
                <a:avLst/>
              </a:prstGeom>
              <a:blipFill rotWithShape="1">
                <a:blip r:embed="rId3"/>
                <a:stretch>
                  <a:fillRect l="-1" t="-7" r="-6335" b="11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TextBox 6"/>
              <p:cNvSpPr txBox="1"/>
              <p:nvPr/>
            </p:nvSpPr>
            <p:spPr>
              <a:xfrm>
                <a:off x="2038655" y="4730713"/>
                <a:ext cx="1949187" cy="28732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altLang="zh-CN" b="1" i="1" smtClean="0">
                              <a:latin typeface="Cambria Math" panose="02040503050406030204" charset="0"/>
                            </a:rPr>
                          </m:ctrlPr>
                        </m:sSupPr>
                        <m:e>
                          <m:d>
                            <m:dPr>
                              <m:ctrlPr>
                                <a:rPr lang="en-US" altLang="zh-CN" b="1" i="1" smtClean="0">
                                  <a:latin typeface="Cambria Math" panose="02040503050406030204" charset="0"/>
                                </a:rPr>
                              </m:ctrlPr>
                            </m:dPr>
                            <m:e>
                              <m:r>
                                <a:rPr lang="en-US" altLang="zh-CN" b="1" i="1">
                                  <a:latin typeface="Cambria Math" panose="02040503050406030204" charset="0"/>
                                </a:rPr>
                                <m:t>𝒏</m:t>
                              </m:r>
                              <m:r>
                                <a:rPr lang="en-US" altLang="zh-CN" b="1" i="1">
                                  <a:latin typeface="Cambria Math" panose="02040503050406030204" charset="0"/>
                                  <a:ea typeface="Cambria Math" panose="02040503050406030204" charset="0"/>
                                  <a:cs typeface="Cambria Math" panose="02040503050406030204" charset="0"/>
                                </a:rPr>
                                <m:t>∙</m:t>
                              </m:r>
                              <m:r>
                                <a:rPr lang="en-US" altLang="zh-CN" b="1" i="1">
                                  <a:latin typeface="Cambria Math" panose="02040503050406030204" charset="0"/>
                                  <a:ea typeface="Cambria Math" panose="02040503050406030204" charset="0"/>
                                  <a:cs typeface="Cambria Math" panose="02040503050406030204" charset="0"/>
                                </a:rPr>
                                <m:t>𝒉</m:t>
                              </m:r>
                            </m:e>
                          </m:d>
                        </m:e>
                        <m:sup>
                          <m:r>
                            <a:rPr lang="en-US" altLang="zh-CN" b="1" i="1" smtClean="0">
                              <a:latin typeface="Cambria Math" panose="02040503050406030204" charset="0"/>
                              <a:ea typeface="Cambria Math" panose="02040503050406030204" charset="0"/>
                              <a:cs typeface="Cambria Math" panose="02040503050406030204" charset="0"/>
                            </a:rPr>
                            <m:t>𝜷</m:t>
                          </m:r>
                        </m:sup>
                      </m:sSup>
                      <m:r>
                        <a:rPr lang="zh-CN" altLang="en-US" b="1" i="1" smtClean="0">
                          <a:latin typeface="Cambria Math" panose="02040503050406030204" charset="0"/>
                          <a:ea typeface="Cambria Math" panose="02040503050406030204" charset="0"/>
                          <a:cs typeface="Cambria Math" panose="02040503050406030204" charset="0"/>
                        </a:rPr>
                        <m:t> </m:t>
                      </m:r>
                      <m:r>
                        <a:rPr lang="is-IS" altLang="zh-CN" b="1" i="1" smtClean="0">
                          <a:latin typeface="Cambria Math" panose="02040503050406030204" charset="0"/>
                          <a:ea typeface="Cambria Math" panose="02040503050406030204" charset="0"/>
                          <a:cs typeface="Cambria Math" panose="02040503050406030204" charset="0"/>
                        </a:rPr>
                        <m:t>→</m:t>
                      </m:r>
                      <m:sSup>
                        <m:sSupPr>
                          <m:ctrlPr>
                            <a:rPr lang="en-US" altLang="zh-CN" b="1" i="1">
                              <a:latin typeface="Cambria Math" panose="02040503050406030204" charset="0"/>
                            </a:rPr>
                          </m:ctrlPr>
                        </m:sSupPr>
                        <m:e>
                          <m:d>
                            <m:dPr>
                              <m:ctrlPr>
                                <a:rPr lang="en-US" altLang="zh-CN" b="1" i="1">
                                  <a:latin typeface="Cambria Math" panose="02040503050406030204" charset="0"/>
                                </a:rPr>
                              </m:ctrlPr>
                            </m:dPr>
                            <m:e>
                              <m:r>
                                <a:rPr lang="en-US" altLang="zh-CN" b="1" i="1">
                                  <a:latin typeface="Cambria Math" panose="02040503050406030204" charset="0"/>
                                  <a:ea typeface="Cambria Math" panose="02040503050406030204" charset="0"/>
                                  <a:cs typeface="Cambria Math" panose="02040503050406030204" charset="0"/>
                                </a:rPr>
                                <m:t>𝒓</m:t>
                              </m:r>
                              <m:r>
                                <a:rPr lang="en-US" altLang="zh-CN" b="1" i="1">
                                  <a:latin typeface="Cambria Math" panose="02040503050406030204" charset="0"/>
                                  <a:ea typeface="Cambria Math" panose="02040503050406030204" charset="0"/>
                                  <a:cs typeface="Cambria Math" panose="02040503050406030204" charset="0"/>
                                </a:rPr>
                                <m:t>∙</m:t>
                              </m:r>
                              <m:r>
                                <a:rPr lang="en-US" altLang="zh-CN" b="1" i="1">
                                  <a:latin typeface="Cambria Math" panose="02040503050406030204" charset="0"/>
                                  <a:ea typeface="Cambria Math" panose="02040503050406030204" charset="0"/>
                                  <a:cs typeface="Cambria Math" panose="02040503050406030204" charset="0"/>
                                </a:rPr>
                                <m:t>𝒗</m:t>
                              </m:r>
                            </m:e>
                          </m:d>
                        </m:e>
                        <m:sup>
                          <m:r>
                            <a:rPr lang="en-US" altLang="zh-CN" b="1" i="1" smtClean="0">
                              <a:latin typeface="Cambria Math" panose="02040503050406030204" charset="0"/>
                              <a:ea typeface="Cambria Math" panose="02040503050406030204" charset="0"/>
                              <a:cs typeface="Cambria Math" panose="02040503050406030204" charset="0"/>
                            </a:rPr>
                            <m:t>𝜶</m:t>
                          </m:r>
                        </m:sup>
                      </m:sSup>
                    </m:oMath>
                  </m:oMathPara>
                </a14:m>
                <a:endParaRPr lang="en-US" b="1" dirty="0"/>
              </a:p>
            </p:txBody>
          </p:sp>
        </mc:Choice>
        <mc:Fallback>
          <p:sp>
            <p:nvSpPr>
              <p:cNvPr id="7" name="TextBox 6"/>
              <p:cNvSpPr txBox="1">
                <a:spLocks noRot="1" noChangeAspect="1" noMove="1" noResize="1" noEditPoints="1" noAdjustHandles="1" noChangeArrowheads="1" noChangeShapeType="1" noTextEdit="1"/>
              </p:cNvSpPr>
              <p:nvPr/>
            </p:nvSpPr>
            <p:spPr>
              <a:xfrm>
                <a:off x="2038655" y="4730713"/>
                <a:ext cx="1949187" cy="287323"/>
              </a:xfrm>
              <a:prstGeom prst="rect">
                <a:avLst/>
              </a:prstGeom>
              <a:blipFill rotWithShape="1">
                <a:blip r:embed="rId4"/>
                <a:stretch>
                  <a:fillRect l="-16" t="-208" r="-519" b="9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TextBox 7"/>
              <p:cNvSpPr txBox="1"/>
              <p:nvPr/>
            </p:nvSpPr>
            <p:spPr>
              <a:xfrm>
                <a:off x="1337758" y="5298837"/>
                <a:ext cx="3111749"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可取适当的</a:t>
                </a:r>
                <a14:m>
                  <m:oMath xmlns:m="http://schemas.openxmlformats.org/officeDocument/2006/math">
                    <m:r>
                      <a:rPr lang="en-US" altLang="zh-CN" b="1" i="1">
                        <a:latin typeface="Cambria Math" panose="02040503050406030204" charset="0"/>
                        <a:ea typeface="微软雅黑" panose="020B0503020204020204" pitchFamily="34" charset="-122"/>
                        <a:cs typeface="微软雅黑" panose="020B0503020204020204" pitchFamily="34" charset="-122"/>
                      </a:rPr>
                      <m:t>𝜷</m:t>
                    </m:r>
                  </m:oMath>
                </a14:m>
                <a:r>
                  <a:rPr lang="zh-CN" altLang="en-US" dirty="0">
                    <a:latin typeface="微软雅黑" panose="020B0503020204020204" pitchFamily="34" charset="-122"/>
                    <a:ea typeface="微软雅黑" panose="020B0503020204020204" pitchFamily="34" charset="-122"/>
                    <a:cs typeface="微软雅黑" panose="020B0503020204020204" pitchFamily="34" charset="-122"/>
                  </a:rPr>
                  <a:t>以匹配光斑大小</a:t>
                </a:r>
                <a:endParaRPr lang="en-US" dirty="0">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p:sp>
            <p:nvSpPr>
              <p:cNvPr id="8" name="TextBox 7"/>
              <p:cNvSpPr txBox="1">
                <a:spLocks noRot="1" noChangeAspect="1" noMove="1" noResize="1" noEditPoints="1" noAdjustHandles="1" noChangeArrowheads="1" noChangeShapeType="1" noTextEdit="1"/>
              </p:cNvSpPr>
              <p:nvPr/>
            </p:nvSpPr>
            <p:spPr>
              <a:xfrm>
                <a:off x="1337758" y="5298837"/>
                <a:ext cx="3111749" cy="369332"/>
              </a:xfrm>
              <a:prstGeom prst="rect">
                <a:avLst/>
              </a:prstGeom>
              <a:blipFill rotWithShape="1">
                <a:blip r:embed="rId5"/>
                <a:stretch>
                  <a:fillRect l="-14" t="-107" r="2" b="43"/>
                </a:stretch>
              </a:blipFill>
            </p:spPr>
            <p:txBody>
              <a:bodyPr/>
              <a:lstStyle/>
              <a:p>
                <a:r>
                  <a:rPr lang="zh-CN" altLang="en-US">
                    <a:noFill/>
                  </a:rPr>
                  <a:t> </a:t>
                </a:r>
              </a:p>
            </p:txBody>
          </p:sp>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知识点回顾 </a:t>
            </a:r>
            <a:r>
              <a:rPr lang="en-US" altLang="zh-CN" dirty="0"/>
              <a:t>–</a:t>
            </a:r>
            <a:r>
              <a:rPr lang="zh-CN" altLang="en-US" dirty="0"/>
              <a:t> 球面法向</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628650" y="1316831"/>
                <a:ext cx="7886700" cy="5269026"/>
              </a:xfrm>
            </p:spPr>
            <p:txBody>
              <a:bodyPr>
                <a:normAutofit/>
              </a:bodyPr>
              <a:lstStyle/>
              <a:p>
                <a:r>
                  <a:rPr lang="zh-CN" altLang="en-US" sz="2400" dirty="0"/>
                  <a:t>球面方程：</a:t>
                </a:r>
                <a:endParaRPr lang="en-US" altLang="zh-CN" sz="2400" dirty="0"/>
              </a:p>
              <a:p>
                <a:pPr lvl="1">
                  <a:buClr>
                    <a:schemeClr val="tx1"/>
                  </a:buClr>
                </a:pPr>
                <a14:m>
                  <m:oMath xmlns:m="http://schemas.openxmlformats.org/officeDocument/2006/math">
                    <m:r>
                      <a:rPr lang="en-US" altLang="zh-CN" sz="1800" i="1" dirty="0" smtClean="0">
                        <a:latin typeface="Cambria Math" panose="02040503050406030204" charset="0"/>
                      </a:rPr>
                      <m:t>𝑓</m:t>
                    </m:r>
                    <m:r>
                      <a:rPr lang="en-US" altLang="zh-CN" sz="1800" i="1" dirty="0" smtClean="0">
                        <a:latin typeface="Cambria Math" panose="02040503050406030204" charset="0"/>
                      </a:rPr>
                      <m:t> (</m:t>
                    </m:r>
                    <m:r>
                      <a:rPr lang="en-US" altLang="zh-CN" sz="1800" i="1" dirty="0" smtClean="0">
                        <a:latin typeface="Cambria Math" panose="02040503050406030204" charset="0"/>
                      </a:rPr>
                      <m:t>𝑥</m:t>
                    </m:r>
                    <m:r>
                      <a:rPr lang="en-US" altLang="zh-CN" sz="1800" i="1" dirty="0" smtClean="0">
                        <a:latin typeface="Cambria Math" panose="02040503050406030204" charset="0"/>
                      </a:rPr>
                      <m:t>, </m:t>
                    </m:r>
                    <m:r>
                      <a:rPr lang="en-US" altLang="zh-CN" sz="1800" i="1" dirty="0" smtClean="0">
                        <a:latin typeface="Cambria Math" panose="02040503050406030204" charset="0"/>
                      </a:rPr>
                      <m:t>𝑦</m:t>
                    </m:r>
                    <m:r>
                      <a:rPr lang="en-US" altLang="zh-CN" sz="1800" i="1" dirty="0" smtClean="0">
                        <a:latin typeface="Cambria Math" panose="02040503050406030204" charset="0"/>
                      </a:rPr>
                      <m:t>, </m:t>
                    </m:r>
                    <m:r>
                      <a:rPr lang="en-US" altLang="zh-CN" sz="1800" i="1" dirty="0" smtClean="0">
                        <a:latin typeface="Cambria Math" panose="02040503050406030204" charset="0"/>
                      </a:rPr>
                      <m:t>𝑧</m:t>
                    </m:r>
                    <m:r>
                      <a:rPr lang="en-US" altLang="zh-CN" sz="1800" i="1" dirty="0" smtClean="0">
                        <a:latin typeface="Cambria Math" panose="02040503050406030204" charset="0"/>
                      </a:rPr>
                      <m:t>) = </m:t>
                    </m:r>
                    <m:r>
                      <a:rPr lang="en-US" altLang="zh-CN" sz="1800" i="1" dirty="0" smtClean="0">
                        <a:latin typeface="Cambria Math" panose="02040503050406030204" charset="0"/>
                      </a:rPr>
                      <m:t>𝑥</m:t>
                    </m:r>
                    <m:r>
                      <a:rPr lang="en-US" altLang="zh-CN" sz="1800" i="1" baseline="30000" dirty="0">
                        <a:latin typeface="Cambria Math" panose="02040503050406030204" charset="0"/>
                      </a:rPr>
                      <m:t>2</m:t>
                    </m:r>
                    <m:r>
                      <a:rPr lang="en-US" altLang="zh-CN" sz="1800" i="1" dirty="0">
                        <a:latin typeface="Cambria Math" panose="02040503050406030204" charset="0"/>
                      </a:rPr>
                      <m:t> + </m:t>
                    </m:r>
                    <m:r>
                      <a:rPr lang="en-US" altLang="zh-CN" sz="1800" i="1" dirty="0">
                        <a:latin typeface="Cambria Math" panose="02040503050406030204" charset="0"/>
                      </a:rPr>
                      <m:t>𝑦</m:t>
                    </m:r>
                    <m:r>
                      <a:rPr lang="en-US" altLang="zh-CN" sz="1800" i="1" baseline="30000" dirty="0">
                        <a:latin typeface="Cambria Math" panose="02040503050406030204" charset="0"/>
                      </a:rPr>
                      <m:t>2</m:t>
                    </m:r>
                    <m:r>
                      <a:rPr lang="en-US" altLang="zh-CN" sz="1800" i="1" baseline="30000" dirty="0">
                        <a:latin typeface="Cambria Math" panose="02040503050406030204" charset="0"/>
                      </a:rPr>
                      <m:t> </m:t>
                    </m:r>
                    <m:r>
                      <a:rPr lang="en-US" altLang="zh-CN" sz="1800" i="1" dirty="0">
                        <a:latin typeface="Cambria Math" panose="02040503050406030204" charset="0"/>
                      </a:rPr>
                      <m:t>+ </m:t>
                    </m:r>
                    <m:r>
                      <a:rPr lang="en-US" altLang="zh-CN" sz="1800" i="1" dirty="0">
                        <a:latin typeface="Cambria Math" panose="02040503050406030204" charset="0"/>
                      </a:rPr>
                      <m:t>𝑧</m:t>
                    </m:r>
                    <m:r>
                      <a:rPr lang="en-US" altLang="zh-CN" sz="1800" i="1" baseline="30000" dirty="0">
                        <a:latin typeface="Cambria Math" panose="02040503050406030204" charset="0"/>
                      </a:rPr>
                      <m:t>2</m:t>
                    </m:r>
                    <m:r>
                      <a:rPr lang="en-US" altLang="zh-CN" sz="1800" i="1" dirty="0">
                        <a:latin typeface="Cambria Math" panose="02040503050406030204" charset="0"/>
                      </a:rPr>
                      <m:t> − </m:t>
                    </m:r>
                    <m:r>
                      <a:rPr lang="en-US" altLang="zh-CN" sz="1800" i="1" dirty="0">
                        <a:latin typeface="Cambria Math" panose="02040503050406030204" charset="0"/>
                      </a:rPr>
                      <m:t>1</m:t>
                    </m:r>
                    <m:r>
                      <a:rPr lang="en-US" altLang="zh-CN" sz="1800" i="1" dirty="0">
                        <a:latin typeface="Cambria Math" panose="02040503050406030204" charset="0"/>
                      </a:rPr>
                      <m:t>= </m:t>
                    </m:r>
                    <m:r>
                      <a:rPr lang="en-US" altLang="zh-CN" sz="1800" i="1" dirty="0">
                        <a:latin typeface="Cambria Math" panose="02040503050406030204" charset="0"/>
                      </a:rPr>
                      <m:t>0</m:t>
                    </m:r>
                  </m:oMath>
                </a14:m>
                <a:endParaRPr lang="en-US" altLang="zh-CN" sz="1800" dirty="0"/>
              </a:p>
              <a:p>
                <a:pPr lvl="1">
                  <a:buClr>
                    <a:schemeClr val="tx1"/>
                  </a:buClr>
                </a:pPr>
                <a:r>
                  <a:rPr lang="zh-CN" altLang="en-US" sz="1800" dirty="0"/>
                  <a:t>或者</a:t>
                </a:r>
                <a14:m>
                  <m:oMath xmlns:m="http://schemas.openxmlformats.org/officeDocument/2006/math">
                    <m:r>
                      <a:rPr lang="en-US" altLang="zh-CN" sz="1800" i="1" dirty="0" smtClean="0">
                        <a:latin typeface="Cambria Math" panose="02040503050406030204" charset="0"/>
                      </a:rPr>
                      <m:t>𝑓</m:t>
                    </m:r>
                    <m:r>
                      <a:rPr lang="en-US" altLang="zh-CN" sz="1800" i="1" dirty="0" smtClean="0">
                        <a:latin typeface="Cambria Math" panose="02040503050406030204" charset="0"/>
                      </a:rPr>
                      <m:t> (</m:t>
                    </m:r>
                    <m:r>
                      <a:rPr lang="en-US" altLang="zh-CN" sz="1800" b="1" i="1" dirty="0">
                        <a:latin typeface="Cambria Math" panose="02040503050406030204" charset="0"/>
                      </a:rPr>
                      <m:t>𝒑</m:t>
                    </m:r>
                    <m:r>
                      <a:rPr lang="en-US" altLang="zh-CN" sz="1800" i="1" dirty="0">
                        <a:latin typeface="Cambria Math" panose="02040503050406030204" charset="0"/>
                      </a:rPr>
                      <m:t>) = </m:t>
                    </m:r>
                    <m:r>
                      <a:rPr lang="en-US" altLang="zh-CN" sz="1800" b="1" i="1" dirty="0">
                        <a:latin typeface="Cambria Math" panose="02040503050406030204" charset="0"/>
                      </a:rPr>
                      <m:t>𝒑</m:t>
                    </m:r>
                    <m:r>
                      <a:rPr lang="en-US" altLang="zh-CN" sz="1800" i="1" dirty="0">
                        <a:latin typeface="Cambria Math" panose="02040503050406030204" charset="0"/>
                      </a:rPr>
                      <m:t> . </m:t>
                    </m:r>
                    <m:r>
                      <a:rPr lang="en-US" altLang="zh-CN" sz="1800" b="1" i="1" dirty="0">
                        <a:latin typeface="Cambria Math" panose="02040503050406030204" charset="0"/>
                      </a:rPr>
                      <m:t>𝒑</m:t>
                    </m:r>
                    <m:r>
                      <a:rPr lang="en-US" altLang="zh-CN" sz="1800" i="1" dirty="0">
                        <a:latin typeface="Cambria Math" panose="02040503050406030204" charset="0"/>
                      </a:rPr>
                      <m:t> − </m:t>
                    </m:r>
                    <m:r>
                      <a:rPr lang="en-US" altLang="zh-CN" sz="1800" i="1" dirty="0">
                        <a:latin typeface="Cambria Math" panose="02040503050406030204" charset="0"/>
                      </a:rPr>
                      <m:t>1</m:t>
                    </m:r>
                    <m:r>
                      <a:rPr lang="en-US" altLang="zh-CN" sz="1800" i="1" dirty="0">
                        <a:latin typeface="Cambria Math" panose="02040503050406030204" charset="0"/>
                      </a:rPr>
                      <m:t>= </m:t>
                    </m:r>
                    <m:r>
                      <a:rPr lang="en-US" altLang="zh-CN" sz="1800" i="1" dirty="0">
                        <a:latin typeface="Cambria Math" panose="02040503050406030204" charset="0"/>
                      </a:rPr>
                      <m:t>0</m:t>
                    </m:r>
                  </m:oMath>
                </a14:m>
                <a:endParaRPr lang="en-US" altLang="zh-CN" sz="1800" dirty="0"/>
              </a:p>
              <a:p>
                <a:pPr lvl="1">
                  <a:buClr>
                    <a:schemeClr val="tx1"/>
                  </a:buClr>
                </a:pPr>
                <a:r>
                  <a:rPr lang="zh-CN" altLang="en-US" sz="1800" dirty="0"/>
                  <a:t>法向可用梯度方向计算：</a:t>
                </a: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r>
                  <a:rPr lang="zh-CN" altLang="en-US" sz="2400" dirty="0"/>
                  <a:t>参数表示：</a:t>
                </a:r>
                <a:endParaRPr lang="en-US" altLang="zh-CN" sz="2400" dirty="0"/>
              </a:p>
              <a:p>
                <a:pPr lvl="1">
                  <a:buClr>
                    <a:schemeClr val="tx1"/>
                  </a:buClr>
                </a:pPr>
                <a:endParaRPr lang="en-US" altLang="zh-CN" sz="1800" dirty="0"/>
              </a:p>
              <a:p>
                <a:pPr lvl="1">
                  <a:buClr>
                    <a:schemeClr val="tx1"/>
                  </a:buClr>
                </a:pPr>
                <a:endParaRPr lang="en-US" altLang="zh-CN" sz="1800" dirty="0"/>
              </a:p>
              <a:p>
                <a:pPr marL="457200" lvl="1" indent="0">
                  <a:buClr>
                    <a:schemeClr val="tx1"/>
                  </a:buClr>
                  <a:buNone/>
                </a:pPr>
                <a:endParaRPr lang="en-US" altLang="zh-CN" sz="1800" dirty="0"/>
              </a:p>
              <a:p>
                <a:pPr lvl="1">
                  <a:buClr>
                    <a:schemeClr val="tx1"/>
                  </a:buClr>
                </a:pPr>
                <a:endParaRPr lang="en-US" altLang="zh-CN" sz="1800" dirty="0"/>
              </a:p>
              <a:p>
                <a:pPr lvl="1">
                  <a:buClr>
                    <a:schemeClr val="tx1"/>
                  </a:buClr>
                </a:pPr>
                <a:r>
                  <a:rPr lang="zh-CN" altLang="en-US" sz="1800" dirty="0"/>
                  <a:t>法向：</a:t>
                </a:r>
                <a:endParaRPr lang="en-US" altLang="zh-CN" sz="1800" dirty="0"/>
              </a:p>
              <a:p>
                <a:pPr lvl="1">
                  <a:buClr>
                    <a:schemeClr val="tx1"/>
                  </a:buClr>
                </a:pPr>
                <a:endParaRPr lang="en-US" altLang="zh-CN" sz="1800" dirty="0"/>
              </a:p>
              <a:p>
                <a:pPr lvl="1">
                  <a:buClr>
                    <a:schemeClr val="tx1"/>
                  </a:buClr>
                </a:pPr>
                <a:endParaRPr lang="en-US" altLang="zh-CN" sz="1800" dirty="0"/>
              </a:p>
              <a:p>
                <a:endParaRPr lang="en-US" altLang="zh-CN" sz="2400" dirty="0"/>
              </a:p>
              <a:p>
                <a:endParaRPr lang="en-US" altLang="zh-CN" sz="2400" b="1" dirty="0"/>
              </a:p>
              <a:p>
                <a:endParaRPr lang="en-US" altLang="zh-CN" sz="2400"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628650" y="1316831"/>
                <a:ext cx="7886700" cy="5269026"/>
              </a:xfrm>
              <a:blipFill rotWithShape="1">
                <a:blip r:embed="rId1"/>
                <a:stretch>
                  <a:fillRect t="-214" b="-39620"/>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fld>
            <a:endParaRPr lang="zh-CN" altLang="en-US"/>
          </a:p>
        </p:txBody>
      </p:sp>
      <p:pic>
        <p:nvPicPr>
          <p:cNvPr id="6" name="图片 5"/>
          <p:cNvPicPr>
            <a:picLocks noChangeAspect="1"/>
          </p:cNvPicPr>
          <p:nvPr/>
        </p:nvPicPr>
        <p:blipFill>
          <a:blip r:embed="rId2"/>
          <a:stretch>
            <a:fillRect/>
          </a:stretch>
        </p:blipFill>
        <p:spPr>
          <a:xfrm>
            <a:off x="5221590" y="1819183"/>
            <a:ext cx="3293760" cy="2235439"/>
          </a:xfrm>
          <a:prstGeom prst="rect">
            <a:avLst/>
          </a:prstGeom>
        </p:spPr>
      </p:pic>
      <p:pic>
        <p:nvPicPr>
          <p:cNvPr id="10" name="图片 9"/>
          <p:cNvPicPr>
            <a:picLocks noChangeAspect="1"/>
          </p:cNvPicPr>
          <p:nvPr/>
        </p:nvPicPr>
        <p:blipFill>
          <a:blip r:embed="rId3"/>
          <a:stretch>
            <a:fillRect/>
          </a:stretch>
        </p:blipFill>
        <p:spPr>
          <a:xfrm>
            <a:off x="1801892" y="2718203"/>
            <a:ext cx="2711188" cy="1415079"/>
          </a:xfrm>
          <a:prstGeom prst="rect">
            <a:avLst/>
          </a:prstGeom>
        </p:spPr>
      </p:pic>
      <p:pic>
        <p:nvPicPr>
          <p:cNvPr id="12" name="图片 11"/>
          <p:cNvPicPr>
            <a:picLocks noChangeAspect="1"/>
          </p:cNvPicPr>
          <p:nvPr/>
        </p:nvPicPr>
        <p:blipFill>
          <a:blip r:embed="rId4"/>
          <a:stretch>
            <a:fillRect/>
          </a:stretch>
        </p:blipFill>
        <p:spPr>
          <a:xfrm>
            <a:off x="2954530" y="4260534"/>
            <a:ext cx="1885568" cy="984846"/>
          </a:xfrm>
          <a:prstGeom prst="rect">
            <a:avLst/>
          </a:prstGeom>
        </p:spPr>
      </p:pic>
      <p:pic>
        <p:nvPicPr>
          <p:cNvPr id="13" name="图片 12"/>
          <p:cNvPicPr>
            <a:picLocks noChangeAspect="1"/>
          </p:cNvPicPr>
          <p:nvPr/>
        </p:nvPicPr>
        <p:blipFill>
          <a:blip r:embed="rId5"/>
          <a:stretch>
            <a:fillRect/>
          </a:stretch>
        </p:blipFill>
        <p:spPr>
          <a:xfrm>
            <a:off x="2278790" y="5517523"/>
            <a:ext cx="3908332" cy="113196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知识点回顾 </a:t>
            </a:r>
            <a:r>
              <a:rPr lang="en-US" altLang="zh-CN" dirty="0"/>
              <a:t>–</a:t>
            </a:r>
            <a:r>
              <a:rPr lang="zh-CN" altLang="en-US" dirty="0"/>
              <a:t> 法向</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sz="2400" dirty="0"/>
                  <a:t>法向</a:t>
                </a:r>
                <a:endParaRPr lang="en-US" altLang="zh-CN" sz="1800" dirty="0"/>
              </a:p>
              <a:p>
                <a:pPr lvl="1">
                  <a:buClr>
                    <a:schemeClr val="tx1"/>
                  </a:buClr>
                </a:pPr>
                <a:r>
                  <a:rPr lang="zh-CN" altLang="en-US" sz="1800" dirty="0"/>
                  <a:t>平面</a:t>
                </a:r>
                <a14:m>
                  <m:oMath xmlns:m="http://schemas.openxmlformats.org/officeDocument/2006/math">
                    <m:r>
                      <a:rPr lang="pl-PL" altLang="zh-CN" sz="1800" i="1" dirty="0" smtClean="0">
                        <a:latin typeface="Cambria Math" panose="02040503050406030204" charset="0"/>
                      </a:rPr>
                      <m:t>𝑎𝑥</m:t>
                    </m:r>
                    <m:r>
                      <a:rPr lang="pl-PL" altLang="zh-CN" sz="1800" i="1" dirty="0" smtClean="0">
                        <a:latin typeface="Cambria Math" panose="02040503050406030204" charset="0"/>
                      </a:rPr>
                      <m:t>+</m:t>
                    </m:r>
                    <m:r>
                      <a:rPr lang="pl-PL" altLang="zh-CN" sz="1800" i="1" dirty="0" smtClean="0">
                        <a:latin typeface="Cambria Math" panose="02040503050406030204" charset="0"/>
                      </a:rPr>
                      <m:t>𝑏𝑦</m:t>
                    </m:r>
                    <m:r>
                      <a:rPr lang="pl-PL" altLang="zh-CN" sz="1800" i="1" dirty="0" smtClean="0">
                        <a:latin typeface="Cambria Math" panose="02040503050406030204" charset="0"/>
                      </a:rPr>
                      <m:t>+</m:t>
                    </m:r>
                    <m:r>
                      <a:rPr lang="pl-PL" altLang="zh-CN" sz="1800" i="1" dirty="0" smtClean="0">
                        <a:latin typeface="Cambria Math" panose="02040503050406030204" charset="0"/>
                      </a:rPr>
                      <m:t>𝑐𝑧</m:t>
                    </m:r>
                    <m:r>
                      <a:rPr lang="pl-PL" altLang="zh-CN" sz="1800" i="1" dirty="0" smtClean="0">
                        <a:latin typeface="Cambria Math" panose="02040503050406030204" charset="0"/>
                      </a:rPr>
                      <m:t>+</m:t>
                    </m:r>
                    <m:r>
                      <a:rPr lang="pl-PL" altLang="zh-CN" sz="1800" i="1" dirty="0" smtClean="0">
                        <a:latin typeface="Cambria Math" panose="02040503050406030204" charset="0"/>
                      </a:rPr>
                      <m:t>𝑑</m:t>
                    </m:r>
                    <m:r>
                      <a:rPr lang="pl-PL" altLang="zh-CN" sz="1800" i="1" dirty="0" smtClean="0">
                        <a:latin typeface="Cambria Math" panose="02040503050406030204" charset="0"/>
                      </a:rPr>
                      <m:t>=</m:t>
                    </m:r>
                    <m:r>
                      <a:rPr lang="pl-PL" altLang="zh-CN" sz="1800" i="1" dirty="0" smtClean="0">
                        <a:latin typeface="Cambria Math" panose="02040503050406030204" charset="0"/>
                      </a:rPr>
                      <m:t>0</m:t>
                    </m:r>
                  </m:oMath>
                </a14:m>
                <a:r>
                  <a:rPr lang="zh-CN" altLang="en-US" sz="1800" dirty="0"/>
                  <a:t>的法向：</a:t>
                </a: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r>
                  <a:rPr lang="zh-CN" altLang="en-US" sz="1800" dirty="0"/>
                  <a:t>给定三角形的三个顶点</a:t>
                </a:r>
                <a14:m>
                  <m:oMath xmlns:m="http://schemas.openxmlformats.org/officeDocument/2006/math">
                    <m:r>
                      <a:rPr lang="en-US" altLang="zh-CN" sz="1800" b="1" i="1" dirty="0" smtClean="0">
                        <a:latin typeface="Cambria Math" panose="02040503050406030204" charset="0"/>
                      </a:rPr>
                      <m:t>𝒑</m:t>
                    </m:r>
                    <m:r>
                      <a:rPr lang="en-US" altLang="zh-CN" sz="1800" i="1" baseline="-25000" dirty="0">
                        <a:latin typeface="Cambria Math" panose="02040503050406030204" charset="0"/>
                      </a:rPr>
                      <m:t>0</m:t>
                    </m:r>
                    <m:r>
                      <a:rPr lang="en-US" altLang="zh-CN" sz="1800" i="1" dirty="0">
                        <a:latin typeface="Cambria Math" panose="02040503050406030204" charset="0"/>
                      </a:rPr>
                      <m:t>,</m:t>
                    </m:r>
                    <m:r>
                      <a:rPr lang="en-US" altLang="zh-CN" sz="1800" b="1" i="1" dirty="0">
                        <a:latin typeface="Cambria Math" panose="02040503050406030204" charset="0"/>
                      </a:rPr>
                      <m:t>𝒑</m:t>
                    </m:r>
                    <m:r>
                      <a:rPr lang="en-US" altLang="zh-CN" sz="1800" i="1" baseline="-25000" dirty="0">
                        <a:latin typeface="Cambria Math" panose="02040503050406030204" charset="0"/>
                      </a:rPr>
                      <m:t>1</m:t>
                    </m:r>
                    <m:r>
                      <a:rPr lang="en-US" altLang="zh-CN" sz="1800" i="1" dirty="0">
                        <a:latin typeface="Cambria Math" panose="02040503050406030204" charset="0"/>
                      </a:rPr>
                      <m:t>,</m:t>
                    </m:r>
                    <m:r>
                      <a:rPr lang="en-US" altLang="zh-CN" sz="1800" b="1" i="1" dirty="0">
                        <a:latin typeface="Cambria Math" panose="02040503050406030204" charset="0"/>
                      </a:rPr>
                      <m:t>𝒑</m:t>
                    </m:r>
                    <m:r>
                      <a:rPr lang="en-US" altLang="zh-CN" sz="1800" i="1" baseline="-25000" dirty="0">
                        <a:latin typeface="Cambria Math" panose="02040503050406030204" charset="0"/>
                      </a:rPr>
                      <m:t>2</m:t>
                    </m:r>
                  </m:oMath>
                </a14:m>
                <a:r>
                  <a:rPr lang="zh-CN" altLang="en-US" sz="1800" dirty="0"/>
                  <a:t>，那么这个三角形的法向是：</a:t>
                </a:r>
                <a14:m>
                  <m:oMath xmlns:m="http://schemas.openxmlformats.org/officeDocument/2006/math">
                    <m:r>
                      <a:rPr lang="pt-BR" altLang="zh-CN" sz="1800" b="1" i="1" dirty="0" smtClean="0">
                        <a:latin typeface="Cambria Math" panose="02040503050406030204" charset="0"/>
                      </a:rPr>
                      <m:t>𝒏</m:t>
                    </m:r>
                    <m:r>
                      <a:rPr lang="pt-BR" altLang="zh-CN" sz="1800" i="1" dirty="0">
                        <a:latin typeface="Cambria Math" panose="02040503050406030204" charset="0"/>
                      </a:rPr>
                      <m:t> = (</m:t>
                    </m:r>
                    <m:r>
                      <a:rPr lang="pt-BR" altLang="zh-CN" sz="1800" b="1" i="1" dirty="0">
                        <a:latin typeface="Cambria Math" panose="02040503050406030204" charset="0"/>
                      </a:rPr>
                      <m:t>𝒑</m:t>
                    </m:r>
                    <m:r>
                      <a:rPr lang="en-US" altLang="zh-CN" sz="1800" b="0" i="1" baseline="-25000" dirty="0" smtClean="0">
                        <a:latin typeface="Cambria Math" panose="02040503050406030204" charset="0"/>
                      </a:rPr>
                      <m:t>1</m:t>
                    </m:r>
                    <m:r>
                      <a:rPr lang="pt-BR" altLang="zh-CN" sz="1800" i="1" dirty="0">
                        <a:latin typeface="Cambria Math" panose="02040503050406030204" charset="0"/>
                      </a:rPr>
                      <m:t>− </m:t>
                    </m:r>
                    <m:r>
                      <a:rPr lang="pt-BR" altLang="zh-CN" sz="1800" b="1" i="1" dirty="0">
                        <a:latin typeface="Cambria Math" panose="02040503050406030204" charset="0"/>
                      </a:rPr>
                      <m:t>𝒑</m:t>
                    </m:r>
                    <m:r>
                      <a:rPr lang="pt-BR" altLang="zh-CN" sz="1800" i="1" baseline="-25000" dirty="0">
                        <a:latin typeface="Cambria Math" panose="02040503050406030204" charset="0"/>
                      </a:rPr>
                      <m:t>0</m:t>
                    </m:r>
                    <m:r>
                      <a:rPr lang="pt-BR" altLang="zh-CN" sz="1800" i="1" dirty="0">
                        <a:latin typeface="Cambria Math" panose="02040503050406030204" charset="0"/>
                      </a:rPr>
                      <m:t>) × (</m:t>
                    </m:r>
                    <m:r>
                      <a:rPr lang="pt-BR" altLang="zh-CN" sz="1800" b="1" i="1" dirty="0">
                        <a:latin typeface="Cambria Math" panose="02040503050406030204" charset="0"/>
                      </a:rPr>
                      <m:t>𝒑</m:t>
                    </m:r>
                    <m:r>
                      <a:rPr lang="en-US" altLang="zh-CN" sz="1800" b="0" i="1" baseline="-25000" dirty="0" smtClean="0">
                        <a:latin typeface="Cambria Math" panose="02040503050406030204" charset="0"/>
                      </a:rPr>
                      <m:t>2</m:t>
                    </m:r>
                    <m:r>
                      <a:rPr lang="pt-BR" altLang="zh-CN" sz="1800" i="1" dirty="0">
                        <a:latin typeface="Cambria Math" panose="02040503050406030204" charset="0"/>
                      </a:rPr>
                      <m:t>− </m:t>
                    </m:r>
                    <m:r>
                      <a:rPr lang="pt-BR" altLang="zh-CN" sz="1800" b="1" i="1" dirty="0">
                        <a:latin typeface="Cambria Math" panose="02040503050406030204" charset="0"/>
                      </a:rPr>
                      <m:t>𝒑</m:t>
                    </m:r>
                    <m:r>
                      <a:rPr lang="pt-BR" altLang="zh-CN" sz="1800" i="1" baseline="-25000" dirty="0">
                        <a:latin typeface="Cambria Math" panose="02040503050406030204" charset="0"/>
                      </a:rPr>
                      <m:t>0</m:t>
                    </m:r>
                    <m:r>
                      <a:rPr lang="pt-BR" altLang="zh-CN" sz="1800" i="1" dirty="0">
                        <a:latin typeface="Cambria Math" panose="02040503050406030204" charset="0"/>
                      </a:rPr>
                      <m:t>)</m:t>
                    </m:r>
                  </m:oMath>
                </a14:m>
                <a:endParaRPr lang="pt-BR" altLang="zh-CN" sz="1800" dirty="0"/>
              </a:p>
              <a:p>
                <a:pPr marL="457200" lvl="1" indent="0">
                  <a:buClr>
                    <a:schemeClr val="tx1"/>
                  </a:buClr>
                  <a:buNone/>
                </a:pPr>
                <a:endParaRPr lang="pt-BR" altLang="zh-CN" sz="1800" dirty="0"/>
              </a:p>
              <a:p>
                <a:pPr lvl="1">
                  <a:buClr>
                    <a:schemeClr val="tx1"/>
                  </a:buClr>
                </a:pPr>
                <a:r>
                  <a:rPr lang="zh-CN" altLang="en-US" sz="1800" dirty="0"/>
                  <a:t>法向对于光照计算有着重要作用，如果法向计算有误，会造成许多绘制结果的缺陷，例如</a:t>
                </a:r>
                <a:endParaRPr lang="en-US" altLang="zh-CN" sz="1800" dirty="0"/>
              </a:p>
              <a:p>
                <a:endParaRPr lang="en-US" altLang="zh-CN" sz="2400" dirty="0"/>
              </a:p>
              <a:p>
                <a:endParaRPr lang="en-US" altLang="zh-CN" sz="2400" b="1" dirty="0"/>
              </a:p>
              <a:p>
                <a:endParaRPr lang="en-US" altLang="zh-CN" sz="2400"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t="-259" b="-27184"/>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fld>
            <a:endParaRPr lang="zh-CN" altLang="en-US"/>
          </a:p>
        </p:txBody>
      </p:sp>
      <p:pic>
        <p:nvPicPr>
          <p:cNvPr id="5" name="图片 4"/>
          <p:cNvPicPr>
            <a:picLocks noChangeAspect="1"/>
          </p:cNvPicPr>
          <p:nvPr/>
        </p:nvPicPr>
        <p:blipFill>
          <a:blip r:embed="rId2"/>
          <a:stretch>
            <a:fillRect/>
          </a:stretch>
        </p:blipFill>
        <p:spPr>
          <a:xfrm>
            <a:off x="2648978" y="2296654"/>
            <a:ext cx="1118914" cy="1007772"/>
          </a:xfrm>
          <a:prstGeom prst="rect">
            <a:avLst/>
          </a:prstGeom>
        </p:spPr>
      </p:pic>
      <p:pic>
        <p:nvPicPr>
          <p:cNvPr id="7" name="图片 6"/>
          <p:cNvPicPr>
            <a:picLocks noChangeAspect="1"/>
          </p:cNvPicPr>
          <p:nvPr/>
        </p:nvPicPr>
        <p:blipFill>
          <a:blip r:embed="rId3"/>
          <a:stretch>
            <a:fillRect/>
          </a:stretch>
        </p:blipFill>
        <p:spPr>
          <a:xfrm>
            <a:off x="5285493" y="735290"/>
            <a:ext cx="3267603" cy="2366494"/>
          </a:xfrm>
          <a:prstGeom prst="rect">
            <a:avLst/>
          </a:prstGeom>
        </p:spPr>
      </p:pic>
      <p:sp>
        <p:nvSpPr>
          <p:cNvPr id="8" name="文本框 7"/>
          <p:cNvSpPr txBox="1"/>
          <p:nvPr/>
        </p:nvSpPr>
        <p:spPr>
          <a:xfrm>
            <a:off x="5880914" y="3101784"/>
            <a:ext cx="2262158" cy="369332"/>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曲面、切平面、法向</a:t>
            </a:r>
            <a:endParaRPr lang="zh-CN" altLang="en-US" b="1"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4"/>
          <a:stretch>
            <a:fillRect/>
          </a:stretch>
        </p:blipFill>
        <p:spPr>
          <a:xfrm>
            <a:off x="3633577" y="4835950"/>
            <a:ext cx="3121535" cy="194106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p:cNvSpPr/>
          <p:nvPr/>
        </p:nvSpPr>
        <p:spPr>
          <a:xfrm>
            <a:off x="3650349" y="1520687"/>
            <a:ext cx="2177274" cy="2177274"/>
          </a:xfrm>
          <a:prstGeom prst="ellips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fld>
            <a:endParaRPr lang="zh-CN" altLang="en-US"/>
          </a:p>
        </p:txBody>
      </p:sp>
      <p:sp>
        <p:nvSpPr>
          <p:cNvPr id="8" name="文本框 7"/>
          <p:cNvSpPr txBox="1"/>
          <p:nvPr/>
        </p:nvSpPr>
        <p:spPr>
          <a:xfrm>
            <a:off x="3026629" y="3850885"/>
            <a:ext cx="3416321" cy="646331"/>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光照和明暗绘制</a:t>
            </a:r>
            <a:endParaRPr lang="zh-CN" altLang="en-US" sz="3600"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4028428" y="2780384"/>
            <a:ext cx="1532599" cy="584775"/>
          </a:xfrm>
          <a:prstGeom prst="rect">
            <a:avLst/>
          </a:prstGeom>
          <a:noFill/>
        </p:spPr>
        <p:txBody>
          <a:bodyPr wrap="none" rtlCol="0">
            <a:spAutoFit/>
          </a:bodyPr>
          <a:lstStyle/>
          <a:p>
            <a:pPr algn="ctr"/>
            <a:r>
              <a:rPr lang="en-US" altLang="zh-CN" sz="3200" b="1" dirty="0">
                <a:solidFill>
                  <a:schemeClr val="bg1"/>
                </a:solidFill>
              </a:rPr>
              <a:t>Chapter</a:t>
            </a:r>
            <a:endParaRPr lang="zh-CN" altLang="en-US" sz="3200" b="1" dirty="0">
              <a:solidFill>
                <a:schemeClr val="bg1"/>
              </a:solidFill>
            </a:endParaRPr>
          </a:p>
        </p:txBody>
      </p:sp>
      <p:sp>
        <p:nvSpPr>
          <p:cNvPr id="15" name="文本框 14"/>
          <p:cNvSpPr txBox="1"/>
          <p:nvPr/>
        </p:nvSpPr>
        <p:spPr>
          <a:xfrm>
            <a:off x="4328896" y="1367763"/>
            <a:ext cx="931665" cy="1862048"/>
          </a:xfrm>
          <a:prstGeom prst="rect">
            <a:avLst/>
          </a:prstGeom>
          <a:noFill/>
        </p:spPr>
        <p:txBody>
          <a:bodyPr wrap="none" rtlCol="0">
            <a:spAutoFit/>
          </a:bodyPr>
          <a:lstStyle/>
          <a:p>
            <a:r>
              <a:rPr lang="en-US" altLang="zh-CN" sz="11500" b="1" dirty="0">
                <a:solidFill>
                  <a:schemeClr val="bg1"/>
                </a:solidFill>
              </a:rPr>
              <a:t>5</a:t>
            </a:r>
            <a:endParaRPr lang="zh-CN" altLang="en-US" sz="11500" b="1" dirty="0">
              <a:solidFill>
                <a:schemeClr val="bg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内容提要</a:t>
            </a:r>
            <a:endParaRPr lang="zh-CN" altLang="en-US" dirty="0"/>
          </a:p>
        </p:txBody>
      </p:sp>
      <p:sp>
        <p:nvSpPr>
          <p:cNvPr id="7" name="内容占位符 6"/>
          <p:cNvSpPr>
            <a:spLocks noGrp="1"/>
          </p:cNvSpPr>
          <p:nvPr>
            <p:ph idx="1"/>
          </p:nvPr>
        </p:nvSpPr>
        <p:spPr>
          <a:xfrm>
            <a:off x="628650" y="1316831"/>
            <a:ext cx="7886700" cy="5176044"/>
          </a:xfrm>
        </p:spPr>
        <p:txBody>
          <a:bodyPr>
            <a:normAutofit/>
          </a:bodyPr>
          <a:lstStyle/>
          <a:p>
            <a:pPr>
              <a:buClr>
                <a:srgbClr val="94003F"/>
              </a:buClr>
            </a:pPr>
            <a:r>
              <a:rPr lang="zh-CN" altLang="en-US" dirty="0"/>
              <a:t>光线和材质</a:t>
            </a:r>
            <a:endParaRPr lang="en-US" altLang="zh-CN" dirty="0"/>
          </a:p>
          <a:p>
            <a:pPr>
              <a:buClr>
                <a:srgbClr val="94003F"/>
              </a:buClr>
            </a:pPr>
            <a:r>
              <a:rPr lang="zh-CN" altLang="en-US" dirty="0"/>
              <a:t>光源</a:t>
            </a:r>
            <a:endParaRPr lang="en-US" altLang="zh-CN" dirty="0"/>
          </a:p>
          <a:p>
            <a:pPr>
              <a:buClr>
                <a:srgbClr val="94003F"/>
              </a:buClr>
            </a:pPr>
            <a:r>
              <a:rPr lang="en-US" altLang="zh-CN" dirty="0" err="1"/>
              <a:t>Phong</a:t>
            </a:r>
            <a:r>
              <a:rPr lang="zh-CN" altLang="en-US" dirty="0"/>
              <a:t>反射模型</a:t>
            </a:r>
            <a:endParaRPr lang="en-US" altLang="zh-CN" dirty="0"/>
          </a:p>
          <a:p>
            <a:endParaRPr lang="en-US" altLang="zh-CN" dirty="0"/>
          </a:p>
          <a:p>
            <a:r>
              <a:rPr lang="zh-CN" altLang="en-US" dirty="0"/>
              <a:t>在</a:t>
            </a:r>
            <a:r>
              <a:rPr lang="en-US" altLang="zh-CN" dirty="0">
                <a:solidFill>
                  <a:srgbClr val="00B0F0"/>
                </a:solidFill>
              </a:rPr>
              <a:t>Ope</a:t>
            </a:r>
            <a:r>
              <a:rPr lang="en-US" altLang="zh-CN" dirty="0">
                <a:solidFill>
                  <a:srgbClr val="00B1F0"/>
                </a:solidFill>
              </a:rPr>
              <a:t>nGL</a:t>
            </a:r>
            <a:r>
              <a:rPr lang="zh-CN" altLang="en-US" dirty="0"/>
              <a:t>中指定光照参数</a:t>
            </a:r>
            <a:endParaRPr lang="en-US" altLang="zh-CN" dirty="0"/>
          </a:p>
          <a:p>
            <a:r>
              <a:rPr lang="zh-CN" altLang="en-US" dirty="0"/>
              <a:t>在</a:t>
            </a:r>
            <a:r>
              <a:rPr lang="en-US" altLang="zh-CN" dirty="0">
                <a:solidFill>
                  <a:srgbClr val="00B0F0"/>
                </a:solidFill>
              </a:rPr>
              <a:t>Ope</a:t>
            </a:r>
            <a:r>
              <a:rPr lang="en-US" altLang="zh-CN" dirty="0">
                <a:solidFill>
                  <a:srgbClr val="00B1F0"/>
                </a:solidFill>
              </a:rPr>
              <a:t>nGL</a:t>
            </a:r>
            <a:r>
              <a:rPr lang="zh-CN" altLang="en-US" dirty="0"/>
              <a:t>中实现光照模型</a:t>
            </a:r>
            <a:endParaRPr lang="en-US" altLang="zh-CN" dirty="0"/>
          </a:p>
          <a:p>
            <a:r>
              <a:rPr lang="zh-CN" altLang="en-US" dirty="0"/>
              <a:t>多边形的明暗绘制</a:t>
            </a:r>
            <a:endParaRPr lang="en-US" altLang="zh-CN" dirty="0"/>
          </a:p>
          <a:p>
            <a:r>
              <a:rPr lang="zh-CN" altLang="en-US" dirty="0"/>
              <a:t>通过递归细分逼近球面</a:t>
            </a:r>
            <a:endParaRPr lang="en-US" altLang="zh-CN" dirty="0"/>
          </a:p>
          <a:p>
            <a:r>
              <a:rPr lang="zh-CN" altLang="en-US" dirty="0"/>
              <a:t>全局光照</a:t>
            </a:r>
            <a:endParaRPr lang="zh-CN" altLang="en-US" dirty="0"/>
          </a:p>
        </p:txBody>
      </p:sp>
      <p:sp>
        <p:nvSpPr>
          <p:cNvPr id="3" name="灯片编号占位符 2"/>
          <p:cNvSpPr>
            <a:spLocks noGrp="1"/>
          </p:cNvSpPr>
          <p:nvPr>
            <p:ph type="sldNum" sz="quarter" idx="12"/>
          </p:nvPr>
        </p:nvSpPr>
        <p:spPr/>
        <p:txBody>
          <a:bodyPr/>
          <a:lstStyle/>
          <a:p>
            <a:fld id="{EB792F4E-54C0-4D36-B331-9C6FCFE9A340}" type="slidenum">
              <a:rPr lang="zh-CN" altLang="en-US" smtClean="0"/>
            </a:fld>
            <a:endParaRPr lang="zh-CN" altLang="en-US"/>
          </a:p>
        </p:txBody>
      </p:sp>
      <p:sp>
        <p:nvSpPr>
          <p:cNvPr id="5" name="Rectangle 4"/>
          <p:cNvSpPr/>
          <p:nvPr/>
        </p:nvSpPr>
        <p:spPr>
          <a:xfrm>
            <a:off x="628650" y="1197205"/>
            <a:ext cx="7722704" cy="1721093"/>
          </a:xfrm>
          <a:prstGeom prst="rect">
            <a:avLst/>
          </a:prstGeom>
          <a:solidFill>
            <a:schemeClr val="bg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fld>
            <a:endParaRPr lang="zh-CN" altLang="en-US"/>
          </a:p>
        </p:txBody>
      </p:sp>
      <p:sp>
        <p:nvSpPr>
          <p:cNvPr id="8" name="文本框 7"/>
          <p:cNvSpPr txBox="1"/>
          <p:nvPr/>
        </p:nvSpPr>
        <p:spPr>
          <a:xfrm>
            <a:off x="1706258" y="3389111"/>
            <a:ext cx="5739071" cy="646331"/>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在</a:t>
            </a:r>
            <a:r>
              <a:rPr lang="en-US" altLang="zh-CN" sz="3600" b="1" dirty="0">
                <a:solidFill>
                  <a:srgbClr val="04B0F0"/>
                </a:solidFill>
                <a:latin typeface="微软雅黑" panose="020B0503020204020204" pitchFamily="34" charset="-122"/>
                <a:ea typeface="微软雅黑" panose="020B0503020204020204" pitchFamily="34" charset="-122"/>
              </a:rPr>
              <a:t>OpenGL</a:t>
            </a:r>
            <a:r>
              <a:rPr lang="zh-CN" altLang="en-US" sz="3600" b="1" dirty="0">
                <a:latin typeface="微软雅黑" panose="020B0503020204020204" pitchFamily="34" charset="-122"/>
                <a:ea typeface="微软雅黑" panose="020B0503020204020204" pitchFamily="34" charset="-122"/>
              </a:rPr>
              <a:t>中指定光照参数</a:t>
            </a:r>
            <a:endParaRPr lang="zh-CN" altLang="en-US" sz="3600"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79" y="1913900"/>
            <a:ext cx="614272" cy="1107996"/>
          </a:xfrm>
          <a:prstGeom prst="rect">
            <a:avLst/>
          </a:prstGeom>
          <a:noFill/>
        </p:spPr>
        <p:txBody>
          <a:bodyPr wrap="none" rtlCol="0">
            <a:spAutoFit/>
          </a:bodyPr>
          <a:lstStyle/>
          <a:p>
            <a:pPr algn="ctr"/>
            <a:r>
              <a:rPr lang="en-US" altLang="zh-CN" sz="6600" b="1" i="1" dirty="0">
                <a:solidFill>
                  <a:srgbClr val="94003F"/>
                </a:solidFill>
              </a:rPr>
              <a:t>1</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OpenGL</a:t>
            </a:r>
            <a:r>
              <a:rPr lang="zh-CN" altLang="en-US" dirty="0"/>
              <a:t>的光照模型</a:t>
            </a:r>
            <a:endParaRPr lang="zh-CN" altLang="en-US" dirty="0"/>
          </a:p>
        </p:txBody>
      </p:sp>
      <p:sp>
        <p:nvSpPr>
          <p:cNvPr id="3" name="内容占位符 2"/>
          <p:cNvSpPr>
            <a:spLocks noGrp="1"/>
          </p:cNvSpPr>
          <p:nvPr>
            <p:ph idx="1"/>
          </p:nvPr>
        </p:nvSpPr>
        <p:spPr>
          <a:xfrm>
            <a:off x="628650" y="1316831"/>
            <a:ext cx="7886700" cy="4774876"/>
          </a:xfrm>
        </p:spPr>
        <p:txBody>
          <a:bodyPr>
            <a:normAutofit lnSpcReduction="10000"/>
          </a:bodyPr>
          <a:lstStyle/>
          <a:p>
            <a:r>
              <a:rPr lang="zh-CN" altLang="en-US" sz="2400" dirty="0"/>
              <a:t>固定图形管线</a:t>
            </a:r>
            <a:endParaRPr lang="en-US" altLang="zh-CN" sz="1800" dirty="0"/>
          </a:p>
          <a:p>
            <a:pPr lvl="1">
              <a:buClr>
                <a:schemeClr val="tx1"/>
              </a:buClr>
            </a:pPr>
            <a:r>
              <a:rPr lang="en-US" altLang="zh-CN" sz="1800" dirty="0" err="1"/>
              <a:t>Blinn-Phong</a:t>
            </a:r>
            <a:r>
              <a:rPr lang="zh-CN" altLang="en-US" sz="1800" dirty="0"/>
              <a:t>光照模型</a:t>
            </a:r>
            <a:endParaRPr lang="en-US" altLang="zh-CN" sz="1800" dirty="0"/>
          </a:p>
          <a:p>
            <a:pPr lvl="1">
              <a:buClr>
                <a:schemeClr val="tx1"/>
              </a:buClr>
            </a:pPr>
            <a:endParaRPr lang="en-US" altLang="zh-CN" sz="2400" dirty="0"/>
          </a:p>
          <a:p>
            <a:r>
              <a:rPr lang="zh-CN" altLang="en-US" sz="2400" dirty="0"/>
              <a:t>可编程着色器</a:t>
            </a:r>
            <a:endParaRPr lang="en-US" altLang="zh-CN" sz="1800" dirty="0"/>
          </a:p>
          <a:p>
            <a:pPr lvl="1">
              <a:buClr>
                <a:schemeClr val="tx1"/>
              </a:buClr>
            </a:pPr>
            <a:r>
              <a:rPr lang="zh-CN" altLang="en-US" sz="1800" dirty="0"/>
              <a:t>实现多种类光照模型</a:t>
            </a:r>
            <a:endParaRPr lang="en-US" altLang="zh-CN" sz="1800" dirty="0"/>
          </a:p>
          <a:p>
            <a:endParaRPr lang="zh-CN" altLang="en-US" sz="2400" dirty="0"/>
          </a:p>
          <a:p>
            <a:r>
              <a:rPr lang="zh-CN" altLang="en-US" sz="2400" dirty="0"/>
              <a:t>配合光照模型需指定</a:t>
            </a:r>
            <a:r>
              <a:rPr lang="zh-CN" altLang="en-US" sz="2400" dirty="0">
                <a:solidFill>
                  <a:srgbClr val="0000FF"/>
                </a:solidFill>
              </a:rPr>
              <a:t>光源</a:t>
            </a:r>
            <a:r>
              <a:rPr lang="zh-CN" altLang="en-US" sz="2400" dirty="0"/>
              <a:t>与场景中物体的</a:t>
            </a:r>
            <a:r>
              <a:rPr lang="zh-CN" altLang="en-US" sz="2400" dirty="0">
                <a:solidFill>
                  <a:srgbClr val="0000FF"/>
                </a:solidFill>
              </a:rPr>
              <a:t>材质</a:t>
            </a:r>
            <a:endParaRPr lang="en-US" altLang="zh-CN" sz="2400" dirty="0">
              <a:solidFill>
                <a:srgbClr val="0000FF"/>
              </a:solidFill>
            </a:endParaRPr>
          </a:p>
          <a:p>
            <a:endParaRPr lang="en-US" altLang="zh-CN" sz="2400" dirty="0"/>
          </a:p>
          <a:p>
            <a:r>
              <a:rPr lang="en-US" altLang="zh-CN" sz="2400" dirty="0"/>
              <a:t>OpenGL</a:t>
            </a:r>
            <a:r>
              <a:rPr lang="zh-CN" altLang="en-US" sz="2400" dirty="0"/>
              <a:t>的明暗处理步骤：</a:t>
            </a:r>
            <a:endParaRPr lang="en-US" altLang="zh-CN" sz="1800" dirty="0"/>
          </a:p>
          <a:p>
            <a:pPr lvl="1">
              <a:buClr>
                <a:schemeClr val="tx1"/>
              </a:buClr>
            </a:pPr>
            <a:r>
              <a:rPr lang="zh-CN" altLang="en-US" sz="1800" dirty="0"/>
              <a:t>启用明暗处理功能，并选择模式</a:t>
            </a:r>
            <a:endParaRPr lang="zh-CN" altLang="en-US" sz="1800" dirty="0"/>
          </a:p>
          <a:p>
            <a:pPr lvl="1">
              <a:buClr>
                <a:schemeClr val="tx1"/>
              </a:buClr>
            </a:pPr>
            <a:r>
              <a:rPr lang="zh-CN" altLang="en-US" sz="1800" dirty="0"/>
              <a:t>计算或者指定法向量</a:t>
            </a:r>
            <a:endParaRPr lang="zh-CN" altLang="en-US" sz="1800" dirty="0"/>
          </a:p>
          <a:p>
            <a:pPr lvl="1">
              <a:buClr>
                <a:schemeClr val="tx1"/>
              </a:buClr>
            </a:pPr>
            <a:r>
              <a:rPr lang="zh-CN" altLang="en-US" sz="1800" dirty="0"/>
              <a:t>指定光源</a:t>
            </a:r>
            <a:endParaRPr lang="en-US" altLang="zh-CN" sz="2400" dirty="0"/>
          </a:p>
          <a:p>
            <a:pPr lvl="1">
              <a:buClr>
                <a:schemeClr val="tx1"/>
              </a:buClr>
            </a:pPr>
            <a:r>
              <a:rPr lang="zh-CN" altLang="en-US" sz="1800" dirty="0"/>
              <a:t>指定材料属性</a:t>
            </a:r>
            <a:endParaRPr lang="zh-CN" altLang="en-US" sz="1800" dirty="0"/>
          </a:p>
          <a:p>
            <a:endParaRPr lang="en-US" altLang="zh-CN" sz="1800"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fld>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知识点回顾</a:t>
            </a:r>
            <a:endParaRPr lang="en-US" dirty="0"/>
          </a:p>
        </p:txBody>
      </p:sp>
      <p:sp>
        <p:nvSpPr>
          <p:cNvPr id="5" name="Content Placeholder 4"/>
          <p:cNvSpPr>
            <a:spLocks noGrp="1"/>
          </p:cNvSpPr>
          <p:nvPr>
            <p:ph idx="1"/>
          </p:nvPr>
        </p:nvSpPr>
        <p:spPr/>
        <p:txBody>
          <a:bodyPr/>
          <a:lstStyle/>
          <a:p>
            <a:r>
              <a:rPr lang="zh-CN" altLang="en-US" dirty="0"/>
              <a:t>绘制</a:t>
            </a:r>
            <a:endParaRPr lang="en-US" altLang="zh-CN" dirty="0"/>
          </a:p>
          <a:p>
            <a:pPr lvl="1"/>
            <a:r>
              <a:rPr lang="zh-CN" altLang="en-US" dirty="0"/>
              <a:t>几何对象</a:t>
            </a:r>
            <a:endParaRPr lang="en-US" altLang="zh-CN" dirty="0"/>
          </a:p>
          <a:p>
            <a:pPr lvl="1"/>
            <a:r>
              <a:rPr lang="zh-CN" altLang="en-US" dirty="0"/>
              <a:t>观察</a:t>
            </a:r>
            <a:endParaRPr lang="en-US" altLang="zh-CN" dirty="0"/>
          </a:p>
          <a:p>
            <a:pPr lvl="2"/>
            <a:r>
              <a:rPr lang="zh-CN" altLang="en-US" dirty="0"/>
              <a:t>相机位置</a:t>
            </a:r>
            <a:endParaRPr lang="en-US" altLang="zh-CN" dirty="0"/>
          </a:p>
          <a:p>
            <a:pPr lvl="2"/>
            <a:r>
              <a:rPr lang="zh-CN" altLang="en-US" dirty="0"/>
              <a:t>投影方式</a:t>
            </a:r>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fld>
            <a:endParaRPr lang="zh-CN" altLang="en-US" dirty="0"/>
          </a:p>
        </p:txBody>
      </p:sp>
      <p:pic>
        <p:nvPicPr>
          <p:cNvPr id="6" name="Picture 4"/>
          <p:cNvPicPr>
            <a:picLocks noChangeAspect="1" noChangeArrowheads="1"/>
          </p:cNvPicPr>
          <p:nvPr/>
        </p:nvPicPr>
        <p:blipFill>
          <a:blip r:embed="rId1">
            <a:extLst>
              <a:ext uri="{28A0092B-C50C-407E-A947-70E740481C1C}">
                <a14:useLocalDpi xmlns:a14="http://schemas.microsoft.com/office/drawing/2010/main" val="0"/>
              </a:ext>
            </a:extLst>
          </a:blip>
          <a:srcRect t="29138" b="23181"/>
          <a:stretch>
            <a:fillRect/>
          </a:stretch>
        </p:blipFill>
        <p:spPr bwMode="auto">
          <a:xfrm>
            <a:off x="3519659" y="1316831"/>
            <a:ext cx="4522162" cy="2152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pic>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t="27321" b="25000"/>
          <a:stretch>
            <a:fillRect/>
          </a:stretch>
        </p:blipFill>
        <p:spPr bwMode="auto">
          <a:xfrm>
            <a:off x="3519659" y="4157119"/>
            <a:ext cx="4522161" cy="2152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pic>
      <p:sp>
        <p:nvSpPr>
          <p:cNvPr id="8" name="Down Arrow 7"/>
          <p:cNvSpPr/>
          <p:nvPr/>
        </p:nvSpPr>
        <p:spPr>
          <a:xfrm>
            <a:off x="4493330" y="3617761"/>
            <a:ext cx="416242" cy="4282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109396" y="3628362"/>
            <a:ext cx="1800493" cy="369332"/>
          </a:xfrm>
          <a:prstGeom prst="rect">
            <a:avLst/>
          </a:prstGeom>
          <a:noFill/>
        </p:spPr>
        <p:txBody>
          <a:bodyPr wrap="none" rtlCol="0">
            <a:spAutoFit/>
          </a:bodyPr>
          <a:lstStyle/>
          <a:p>
            <a:r>
              <a:rPr lang="zh-CN" altLang="en-US" b="1"/>
              <a:t>光照和明暗绘制</a:t>
            </a:r>
            <a:endParaRPr lang="en-US" b="1" dirty="0"/>
          </a:p>
        </p:txBody>
      </p:sp>
      <p:pic>
        <p:nvPicPr>
          <p:cNvPr id="10" name="图片 2" descr="C:\Users\LEO\AppData\Local\Microsoft\Windows\INetCache\Content.Word\QQ截图20160824161701.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0837" y="3813028"/>
            <a:ext cx="2535630" cy="264801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up)">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光源</a:t>
            </a:r>
            <a:endParaRPr lang="zh-CN" altLang="en-US" dirty="0"/>
          </a:p>
        </p:txBody>
      </p:sp>
      <p:sp>
        <p:nvSpPr>
          <p:cNvPr id="3" name="内容占位符 2"/>
          <p:cNvSpPr>
            <a:spLocks noGrp="1"/>
          </p:cNvSpPr>
          <p:nvPr>
            <p:ph idx="1"/>
          </p:nvPr>
        </p:nvSpPr>
        <p:spPr/>
        <p:txBody>
          <a:bodyPr/>
          <a:lstStyle/>
          <a:p>
            <a:r>
              <a:rPr lang="zh-CN" altLang="en-US" sz="2400" dirty="0"/>
              <a:t>光源的参数：</a:t>
            </a:r>
            <a:endParaRPr lang="en-US" altLang="zh-CN" sz="1800" dirty="0"/>
          </a:p>
          <a:p>
            <a:pPr lvl="1">
              <a:buClr>
                <a:schemeClr val="tx1"/>
              </a:buClr>
            </a:pPr>
            <a:r>
              <a:rPr lang="zh-CN" altLang="en-US" sz="1800" dirty="0"/>
              <a:t>环境光分量</a:t>
            </a:r>
            <a:endParaRPr lang="en-US" altLang="zh-CN" sz="1800" dirty="0"/>
          </a:p>
          <a:p>
            <a:pPr lvl="1">
              <a:buClr>
                <a:schemeClr val="tx1"/>
              </a:buClr>
            </a:pPr>
            <a:r>
              <a:rPr lang="zh-CN" altLang="en-US" sz="1800" dirty="0"/>
              <a:t>漫反射分量</a:t>
            </a:r>
            <a:endParaRPr lang="en-US" altLang="zh-CN" sz="1800" dirty="0"/>
          </a:p>
          <a:p>
            <a:pPr lvl="1">
              <a:buClr>
                <a:schemeClr val="tx1"/>
              </a:buClr>
            </a:pPr>
            <a:r>
              <a:rPr lang="zh-CN" altLang="en-US" sz="1800" dirty="0"/>
              <a:t>镜面反射分量</a:t>
            </a:r>
            <a:endParaRPr lang="en-US" altLang="zh-CN" sz="1800" dirty="0"/>
          </a:p>
          <a:p>
            <a:pPr lvl="1">
              <a:buClr>
                <a:schemeClr val="tx1"/>
              </a:buClr>
            </a:pPr>
            <a:r>
              <a:rPr lang="zh-CN" altLang="en-US" sz="1800" dirty="0"/>
              <a:t>光源</a:t>
            </a:r>
            <a:r>
              <a:rPr lang="zh-CN" altLang="en-US" sz="1800" dirty="0">
                <a:solidFill>
                  <a:srgbClr val="0000FF"/>
                </a:solidFill>
              </a:rPr>
              <a:t>位置或者方向</a:t>
            </a:r>
            <a:endParaRPr lang="en-US" altLang="zh-CN" sz="1800" dirty="0">
              <a:solidFill>
                <a:srgbClr val="0000FF"/>
              </a:solidFill>
            </a:endParaRPr>
          </a:p>
          <a:p>
            <a:pPr lvl="1">
              <a:buClr>
                <a:schemeClr val="tx1"/>
              </a:buClr>
            </a:pPr>
            <a:r>
              <a:rPr lang="zh-CN" altLang="en-US" sz="1800" dirty="0"/>
              <a:t>衰减参数：</a:t>
            </a:r>
            <a:endParaRPr lang="en-US" altLang="zh-CN" sz="2400" dirty="0"/>
          </a:p>
          <a:p>
            <a:endParaRPr lang="en-US" altLang="zh-CN" sz="2400" dirty="0"/>
          </a:p>
          <a:p>
            <a:endParaRPr lang="en-US" altLang="zh-CN" sz="2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fld>
            <a:endParaRPr lang="zh-CN" altLang="en-US"/>
          </a:p>
        </p:txBody>
      </p:sp>
      <p:sp>
        <p:nvSpPr>
          <p:cNvPr id="8" name="矩形 7"/>
          <p:cNvSpPr/>
          <p:nvPr/>
        </p:nvSpPr>
        <p:spPr>
          <a:xfrm>
            <a:off x="814039" y="4419903"/>
            <a:ext cx="7624279" cy="1477328"/>
          </a:xfrm>
          <a:prstGeom prst="rect">
            <a:avLst/>
          </a:prstGeom>
          <a:solidFill>
            <a:srgbClr val="BDD7EE">
              <a:alpha val="52941"/>
            </a:srgbClr>
          </a:solidFill>
        </p:spPr>
        <p:txBody>
          <a:bodyPr wrap="square">
            <a:spAutoFit/>
          </a:bodyPr>
          <a:lstStyle/>
          <a:p>
            <a:r>
              <a:rPr lang="en-US" altLang="zh-CN" dirty="0">
                <a:solidFill>
                  <a:srgbClr val="0000FF"/>
                </a:solidFill>
                <a:latin typeface="ZztexMono-Regular"/>
              </a:rPr>
              <a:t>point4 </a:t>
            </a:r>
            <a:r>
              <a:rPr lang="en-US" altLang="zh-CN" dirty="0" err="1">
                <a:latin typeface="ZztexMono-Regular"/>
              </a:rPr>
              <a:t>light_position</a:t>
            </a:r>
            <a:r>
              <a:rPr lang="en-US" altLang="zh-CN" dirty="0">
                <a:latin typeface="ZztexMono-Regular"/>
              </a:rPr>
              <a:t> = </a:t>
            </a:r>
            <a:r>
              <a:rPr lang="en-US" altLang="zh-CN" dirty="0">
                <a:solidFill>
                  <a:srgbClr val="0000FF"/>
                </a:solidFill>
                <a:latin typeface="ZztexMono-Regular"/>
              </a:rPr>
              <a:t>vec4</a:t>
            </a:r>
            <a:r>
              <a:rPr lang="en-US" altLang="zh-CN" dirty="0">
                <a:latin typeface="ZztexMono-Regular"/>
              </a:rPr>
              <a:t>(1.0, 2.0, 3.0, 1.0);</a:t>
            </a:r>
            <a:endParaRPr lang="en-US" altLang="zh-CN" dirty="0">
              <a:latin typeface="ZztexMono-Regular"/>
            </a:endParaRPr>
          </a:p>
          <a:p>
            <a:r>
              <a:rPr lang="en-US" altLang="zh-CN" dirty="0">
                <a:solidFill>
                  <a:srgbClr val="0000FF"/>
                </a:solidFill>
                <a:latin typeface="ZztexMono-Regular"/>
              </a:rPr>
              <a:t>color4 </a:t>
            </a:r>
            <a:r>
              <a:rPr lang="en-US" altLang="zh-CN" dirty="0" err="1">
                <a:latin typeface="ZztexMono-Regular"/>
              </a:rPr>
              <a:t>light_ambient</a:t>
            </a:r>
            <a:r>
              <a:rPr lang="en-US" altLang="zh-CN" dirty="0">
                <a:latin typeface="ZztexMono-Regular"/>
              </a:rPr>
              <a:t> </a:t>
            </a:r>
            <a:r>
              <a:rPr lang="it-IT" altLang="zh-CN" dirty="0">
                <a:latin typeface="ZztexMono-Regular"/>
              </a:rPr>
              <a:t>= </a:t>
            </a:r>
            <a:r>
              <a:rPr lang="en-US" altLang="zh-CN" dirty="0">
                <a:solidFill>
                  <a:srgbClr val="0000FF"/>
                </a:solidFill>
                <a:latin typeface="ZztexMono-Regular"/>
              </a:rPr>
              <a:t>color4</a:t>
            </a:r>
            <a:r>
              <a:rPr lang="it-IT" altLang="zh-CN" dirty="0">
                <a:latin typeface="ZztexMono-Regular"/>
              </a:rPr>
              <a:t>(1.0, 0.0, 0.0, 1.0);</a:t>
            </a:r>
            <a:endParaRPr lang="it-IT" altLang="zh-CN" dirty="0">
              <a:latin typeface="ZztexMono-Regular"/>
            </a:endParaRPr>
          </a:p>
          <a:p>
            <a:r>
              <a:rPr lang="en-US" altLang="zh-CN" dirty="0">
                <a:solidFill>
                  <a:srgbClr val="0000FF"/>
                </a:solidFill>
                <a:latin typeface="ZztexMono-Regular"/>
              </a:rPr>
              <a:t>color4 </a:t>
            </a:r>
            <a:r>
              <a:rPr lang="en-US" altLang="zh-CN" dirty="0" err="1">
                <a:latin typeface="ZztexMono-Regular"/>
              </a:rPr>
              <a:t>light_diffuse</a:t>
            </a:r>
            <a:r>
              <a:rPr lang="en-US" altLang="zh-CN" dirty="0">
                <a:latin typeface="ZztexMono-Regular"/>
              </a:rPr>
              <a:t> </a:t>
            </a:r>
            <a:r>
              <a:rPr lang="it-IT" altLang="zh-CN" dirty="0">
                <a:latin typeface="ZztexMono-Regular"/>
              </a:rPr>
              <a:t>=</a:t>
            </a:r>
            <a:r>
              <a:rPr lang="zh-CN" altLang="en-US" dirty="0">
                <a:latin typeface="ZztexMono-Regular"/>
              </a:rPr>
              <a:t> </a:t>
            </a:r>
            <a:r>
              <a:rPr lang="en-US" altLang="zh-CN" dirty="0">
                <a:solidFill>
                  <a:srgbClr val="0000FF"/>
                </a:solidFill>
                <a:latin typeface="ZztexMono-Regular"/>
              </a:rPr>
              <a:t>color4</a:t>
            </a:r>
            <a:r>
              <a:rPr lang="it-IT" altLang="zh-CN" dirty="0">
                <a:latin typeface="ZztexMono-Regular"/>
              </a:rPr>
              <a:t>(1.0, 0.0, 0.0, 1.0);</a:t>
            </a:r>
            <a:endParaRPr lang="it-IT" altLang="zh-CN" dirty="0">
              <a:latin typeface="ZztexMono-Regular"/>
            </a:endParaRPr>
          </a:p>
          <a:p>
            <a:r>
              <a:rPr lang="en-US" altLang="zh-CN" dirty="0">
                <a:solidFill>
                  <a:srgbClr val="0000FF"/>
                </a:solidFill>
                <a:latin typeface="ZztexMono-Regular"/>
              </a:rPr>
              <a:t>color4 </a:t>
            </a:r>
            <a:r>
              <a:rPr lang="en-US" altLang="zh-CN" dirty="0" err="1">
                <a:latin typeface="ZztexMono-Regular"/>
              </a:rPr>
              <a:t>light_specular</a:t>
            </a:r>
            <a:r>
              <a:rPr lang="en-US" altLang="zh-CN" dirty="0">
                <a:latin typeface="ZztexMono-Regular"/>
              </a:rPr>
              <a:t> </a:t>
            </a:r>
            <a:r>
              <a:rPr lang="it-IT" altLang="zh-CN" dirty="0">
                <a:latin typeface="ZztexMono-Regular"/>
              </a:rPr>
              <a:t>= </a:t>
            </a:r>
            <a:r>
              <a:rPr lang="en-US" altLang="zh-CN" dirty="0">
                <a:solidFill>
                  <a:srgbClr val="0000FF"/>
                </a:solidFill>
                <a:latin typeface="ZztexMono-Regular"/>
              </a:rPr>
              <a:t>color4</a:t>
            </a:r>
            <a:r>
              <a:rPr lang="it-IT" altLang="zh-CN" dirty="0">
                <a:latin typeface="ZztexMono-Regular"/>
              </a:rPr>
              <a:t>(1.0, 0.0, 0.0, 1.0);</a:t>
            </a:r>
            <a:endParaRPr lang="it-IT" altLang="zh-CN" dirty="0">
              <a:latin typeface="ZztexMono-Regular"/>
            </a:endParaRPr>
          </a:p>
          <a:p>
            <a:r>
              <a:rPr lang="en-US" altLang="zh-CN" dirty="0">
                <a:solidFill>
                  <a:srgbClr val="0000FF"/>
                </a:solidFill>
              </a:rPr>
              <a:t>float</a:t>
            </a:r>
            <a:r>
              <a:rPr lang="en-US" altLang="zh-CN" dirty="0"/>
              <a:t> </a:t>
            </a:r>
            <a:r>
              <a:rPr lang="en-US" altLang="zh-CN" dirty="0" err="1"/>
              <a:t>attenuation_constant</a:t>
            </a:r>
            <a:r>
              <a:rPr lang="en-US" altLang="zh-CN" dirty="0"/>
              <a:t>, </a:t>
            </a:r>
            <a:r>
              <a:rPr lang="en-US" altLang="zh-CN" dirty="0" err="1"/>
              <a:t>attenuation_linear</a:t>
            </a:r>
            <a:r>
              <a:rPr lang="en-US" altLang="zh-CN" dirty="0"/>
              <a:t>, </a:t>
            </a:r>
            <a:r>
              <a:rPr lang="en-US" altLang="zh-CN" dirty="0" err="1"/>
              <a:t>attenuation_quadratic</a:t>
            </a:r>
            <a:r>
              <a:rPr lang="en-US" altLang="zh-CN" dirty="0"/>
              <a:t>;</a:t>
            </a:r>
            <a:endParaRPr lang="zh-CN" altLang="en-US" dirty="0"/>
          </a:p>
        </p:txBody>
      </p:sp>
      <p:pic>
        <p:nvPicPr>
          <p:cNvPr id="6" name="图片 5"/>
          <p:cNvPicPr>
            <a:picLocks noChangeAspect="1"/>
          </p:cNvPicPr>
          <p:nvPr/>
        </p:nvPicPr>
        <p:blipFill>
          <a:blip r:embed="rId1"/>
          <a:stretch>
            <a:fillRect/>
          </a:stretch>
        </p:blipFill>
        <p:spPr>
          <a:xfrm>
            <a:off x="3093445" y="3156834"/>
            <a:ext cx="2957108" cy="876726"/>
          </a:xfrm>
          <a:prstGeom prst="rect">
            <a:avLst/>
          </a:prstGeom>
        </p:spPr>
      </p:pic>
      <p:pic>
        <p:nvPicPr>
          <p:cNvPr id="7" name="图片 5"/>
          <p:cNvPicPr>
            <a:picLocks noChangeAspect="1"/>
          </p:cNvPicPr>
          <p:nvPr/>
        </p:nvPicPr>
        <p:blipFill>
          <a:blip r:embed="rId2"/>
          <a:stretch>
            <a:fillRect/>
          </a:stretch>
        </p:blipFill>
        <p:spPr>
          <a:xfrm>
            <a:off x="4282787" y="1534883"/>
            <a:ext cx="2958205" cy="117516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材质</a:t>
            </a:r>
            <a:endParaRPr lang="zh-CN" altLang="en-US" dirty="0"/>
          </a:p>
        </p:txBody>
      </p:sp>
      <p:sp>
        <p:nvSpPr>
          <p:cNvPr id="3" name="内容占位符 2"/>
          <p:cNvSpPr>
            <a:spLocks noGrp="1"/>
          </p:cNvSpPr>
          <p:nvPr>
            <p:ph idx="1"/>
          </p:nvPr>
        </p:nvSpPr>
        <p:spPr/>
        <p:txBody>
          <a:bodyPr>
            <a:normAutofit/>
          </a:bodyPr>
          <a:lstStyle/>
          <a:p>
            <a:r>
              <a:rPr lang="zh-CN" altLang="en-US" sz="2400" dirty="0"/>
              <a:t>材质属性：</a:t>
            </a:r>
            <a:endParaRPr lang="en-US" altLang="zh-CN" dirty="0"/>
          </a:p>
          <a:p>
            <a:pPr lvl="1">
              <a:buClr>
                <a:schemeClr val="tx1"/>
              </a:buClr>
            </a:pPr>
            <a:r>
              <a:rPr lang="zh-CN" altLang="en-US" sz="1800" dirty="0"/>
              <a:t>环境光反射系数</a:t>
            </a:r>
            <a:endParaRPr lang="en-US" altLang="zh-CN" sz="1800" dirty="0"/>
          </a:p>
          <a:p>
            <a:pPr lvl="1">
              <a:buClr>
                <a:schemeClr val="tx1"/>
              </a:buClr>
            </a:pPr>
            <a:r>
              <a:rPr lang="zh-CN" altLang="en-US" sz="1800" dirty="0"/>
              <a:t>漫反射反射系数</a:t>
            </a:r>
            <a:endParaRPr lang="en-US" altLang="zh-CN" sz="1800" dirty="0"/>
          </a:p>
          <a:p>
            <a:pPr lvl="1">
              <a:buClr>
                <a:schemeClr val="tx1"/>
              </a:buClr>
            </a:pPr>
            <a:r>
              <a:rPr lang="zh-CN" altLang="en-US" sz="1800" dirty="0"/>
              <a:t>镜面反射系数</a:t>
            </a:r>
            <a:endParaRPr lang="en-US" altLang="zh-CN" sz="1800" dirty="0"/>
          </a:p>
          <a:p>
            <a:pPr lvl="1">
              <a:buClr>
                <a:schemeClr val="tx1"/>
              </a:buClr>
            </a:pPr>
            <a:r>
              <a:rPr lang="zh-CN" altLang="en-US" sz="1800" dirty="0"/>
              <a:t>镜面光高光系数</a:t>
            </a:r>
            <a:endParaRPr lang="en-US" altLang="zh-CN" sz="1800" dirty="0"/>
          </a:p>
          <a:p>
            <a:pPr lvl="1">
              <a:buClr>
                <a:schemeClr val="tx1"/>
              </a:buClr>
            </a:pPr>
            <a:r>
              <a:rPr lang="zh-CN" altLang="en-US" sz="1800" dirty="0"/>
              <a:t>自发光颜色 </a:t>
            </a:r>
            <a:r>
              <a:rPr lang="en-US" altLang="zh-CN" sz="1800" dirty="0"/>
              <a:t>–</a:t>
            </a:r>
            <a:r>
              <a:rPr lang="zh-CN" altLang="en-US" sz="1800" dirty="0"/>
              <a:t> </a:t>
            </a:r>
            <a:r>
              <a:rPr lang="zh-CN" altLang="en-US" sz="1800" dirty="0">
                <a:solidFill>
                  <a:srgbClr val="0000FF"/>
                </a:solidFill>
              </a:rPr>
              <a:t>模拟光源</a:t>
            </a:r>
            <a:endParaRPr lang="en-US" altLang="zh-CN" sz="1800" dirty="0">
              <a:solidFill>
                <a:srgbClr val="0000FF"/>
              </a:solidFill>
            </a:endParaRPr>
          </a:p>
          <a:p>
            <a:pPr lvl="1">
              <a:buClr>
                <a:schemeClr val="tx1"/>
              </a:buClr>
            </a:pPr>
            <a:endParaRPr lang="en-US" altLang="zh-CN" sz="1800" dirty="0"/>
          </a:p>
          <a:p>
            <a:pPr lvl="1">
              <a:buClr>
                <a:schemeClr val="tx1"/>
              </a:buClr>
            </a:pPr>
            <a:endParaRPr lang="en-US" altLang="zh-CN" sz="1800" dirty="0"/>
          </a:p>
          <a:p>
            <a:pPr lvl="1">
              <a:buClr>
                <a:schemeClr val="tx1"/>
              </a:buClr>
            </a:pPr>
            <a:r>
              <a:rPr lang="zh-CN" altLang="en-US" sz="1800" dirty="0"/>
              <a:t>正面与背面可分别指定材质</a:t>
            </a:r>
            <a:r>
              <a:rPr lang="en-US" altLang="zh-CN" sz="1800" dirty="0"/>
              <a:t>:</a:t>
            </a:r>
            <a:endParaRPr lang="en-US" altLang="zh-CN" sz="1800" dirty="0"/>
          </a:p>
          <a:p>
            <a:endParaRPr lang="en-US" altLang="zh-CN" sz="3000" dirty="0"/>
          </a:p>
          <a:p>
            <a:endParaRPr lang="en-US" altLang="zh-CN" dirty="0"/>
          </a:p>
          <a:p>
            <a:pPr lvl="1">
              <a:buClr>
                <a:schemeClr val="tx1"/>
              </a:buClr>
            </a:pPr>
            <a:endParaRPr lang="en-US" altLang="zh-CN" sz="1800" dirty="0"/>
          </a:p>
          <a:p>
            <a:pPr lvl="1">
              <a:buClr>
                <a:schemeClr val="tx1"/>
              </a:buClr>
            </a:pPr>
            <a:endParaRPr lang="en-US" altLang="zh-CN" sz="1800" dirty="0"/>
          </a:p>
          <a:p>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fld>
            <a:endParaRPr lang="zh-CN" altLang="en-US"/>
          </a:p>
        </p:txBody>
      </p:sp>
      <p:sp>
        <p:nvSpPr>
          <p:cNvPr id="5" name="矩形 4"/>
          <p:cNvSpPr/>
          <p:nvPr/>
        </p:nvSpPr>
        <p:spPr>
          <a:xfrm>
            <a:off x="4827852" y="1316831"/>
            <a:ext cx="3687498" cy="2308324"/>
          </a:xfrm>
          <a:prstGeom prst="rect">
            <a:avLst/>
          </a:prstGeom>
          <a:solidFill>
            <a:srgbClr val="BDD7EE">
              <a:alpha val="52941"/>
            </a:srgbClr>
          </a:solidFill>
        </p:spPr>
        <p:txBody>
          <a:bodyPr wrap="square">
            <a:spAutoFit/>
          </a:bodyPr>
          <a:lstStyle/>
          <a:p>
            <a:r>
              <a:rPr lang="en-US" altLang="zh-CN" dirty="0" err="1">
                <a:solidFill>
                  <a:srgbClr val="0000FF"/>
                </a:solidFill>
                <a:latin typeface="ZztexMono-Regular"/>
              </a:rPr>
              <a:t>typedef</a:t>
            </a:r>
            <a:r>
              <a:rPr lang="en-US" altLang="zh-CN" dirty="0">
                <a:solidFill>
                  <a:srgbClr val="0000FF"/>
                </a:solidFill>
                <a:latin typeface="ZztexMono-Regular"/>
              </a:rPr>
              <a:t> </a:t>
            </a:r>
            <a:r>
              <a:rPr lang="en-US" altLang="zh-CN" dirty="0" err="1">
                <a:solidFill>
                  <a:srgbClr val="0000FF"/>
                </a:solidFill>
                <a:latin typeface="ZztexMono-Regular"/>
              </a:rPr>
              <a:t>struct</a:t>
            </a:r>
            <a:r>
              <a:rPr lang="en-US" altLang="zh-CN" dirty="0">
                <a:solidFill>
                  <a:srgbClr val="0000FF"/>
                </a:solidFill>
                <a:latin typeface="ZztexMono-Regular"/>
              </a:rPr>
              <a:t> </a:t>
            </a:r>
            <a:r>
              <a:rPr lang="en-US" altLang="zh-CN" dirty="0" err="1">
                <a:latin typeface="ZztexMono-Regular"/>
              </a:rPr>
              <a:t>materialStruct</a:t>
            </a:r>
            <a:endParaRPr lang="en-US" altLang="zh-CN" dirty="0">
              <a:latin typeface="ZztexMono-Regular"/>
            </a:endParaRPr>
          </a:p>
          <a:p>
            <a:r>
              <a:rPr lang="en-US" altLang="zh-CN" dirty="0">
                <a:latin typeface="ZztexMono-Regular"/>
              </a:rPr>
              <a:t>{</a:t>
            </a:r>
            <a:endParaRPr lang="en-US" altLang="zh-CN" dirty="0">
              <a:latin typeface="ZztexMono-Regular"/>
            </a:endParaRPr>
          </a:p>
          <a:p>
            <a:pPr lvl="1"/>
            <a:r>
              <a:rPr lang="en-US" altLang="zh-CN" dirty="0">
                <a:solidFill>
                  <a:srgbClr val="0000FF"/>
                </a:solidFill>
                <a:latin typeface="ZztexMono-Regular"/>
              </a:rPr>
              <a:t>color4 </a:t>
            </a:r>
            <a:r>
              <a:rPr lang="en-US" altLang="zh-CN" dirty="0">
                <a:latin typeface="ZztexMono-Regular"/>
              </a:rPr>
              <a:t>ambient;</a:t>
            </a:r>
            <a:endParaRPr lang="en-US" altLang="zh-CN" dirty="0">
              <a:latin typeface="ZztexMono-Regular"/>
            </a:endParaRPr>
          </a:p>
          <a:p>
            <a:pPr lvl="1"/>
            <a:r>
              <a:rPr lang="en-US" altLang="zh-CN" dirty="0">
                <a:solidFill>
                  <a:srgbClr val="0000FF"/>
                </a:solidFill>
                <a:latin typeface="ZztexMono-Regular"/>
              </a:rPr>
              <a:t>color4 </a:t>
            </a:r>
            <a:r>
              <a:rPr lang="en-US" altLang="zh-CN" dirty="0">
                <a:latin typeface="ZztexMono-Regular"/>
              </a:rPr>
              <a:t>diffuse;</a:t>
            </a:r>
            <a:endParaRPr lang="en-US" altLang="zh-CN" dirty="0">
              <a:latin typeface="ZztexMono-Regular"/>
            </a:endParaRPr>
          </a:p>
          <a:p>
            <a:pPr lvl="1"/>
            <a:r>
              <a:rPr lang="en-US" altLang="zh-CN" dirty="0">
                <a:solidFill>
                  <a:srgbClr val="0000FF"/>
                </a:solidFill>
                <a:latin typeface="ZztexMono-Regular"/>
              </a:rPr>
              <a:t>color4 </a:t>
            </a:r>
            <a:r>
              <a:rPr lang="en-US" altLang="zh-CN" dirty="0">
                <a:latin typeface="ZztexMono-Regular"/>
              </a:rPr>
              <a:t>specular;</a:t>
            </a:r>
            <a:endParaRPr lang="en-US" altLang="zh-CN" dirty="0">
              <a:latin typeface="ZztexMono-Regular"/>
            </a:endParaRPr>
          </a:p>
          <a:p>
            <a:pPr lvl="1"/>
            <a:r>
              <a:rPr lang="en-US" altLang="zh-CN" dirty="0">
                <a:solidFill>
                  <a:srgbClr val="0000FF"/>
                </a:solidFill>
                <a:latin typeface="ZztexMono-Regular"/>
              </a:rPr>
              <a:t>color4 </a:t>
            </a:r>
            <a:r>
              <a:rPr lang="en-US" altLang="zh-CN" dirty="0">
                <a:latin typeface="ZztexMono-Regular"/>
              </a:rPr>
              <a:t>emission;</a:t>
            </a:r>
            <a:endParaRPr lang="en-US" altLang="zh-CN" dirty="0">
              <a:latin typeface="ZztexMono-Regular"/>
            </a:endParaRPr>
          </a:p>
          <a:p>
            <a:pPr lvl="1"/>
            <a:r>
              <a:rPr lang="en-US" altLang="zh-CN" dirty="0">
                <a:solidFill>
                  <a:srgbClr val="0000FF"/>
                </a:solidFill>
                <a:latin typeface="ZztexMono-Regular"/>
              </a:rPr>
              <a:t>float </a:t>
            </a:r>
            <a:r>
              <a:rPr lang="en-US" altLang="zh-CN" dirty="0">
                <a:latin typeface="ZztexMono-Regular"/>
              </a:rPr>
              <a:t>shininess;</a:t>
            </a:r>
            <a:endParaRPr lang="en-US" altLang="zh-CN" dirty="0">
              <a:latin typeface="ZztexMono-Regular"/>
            </a:endParaRPr>
          </a:p>
          <a:p>
            <a:r>
              <a:rPr lang="en-US" altLang="zh-CN" dirty="0">
                <a:latin typeface="ZztexMono-Regular"/>
              </a:rPr>
              <a:t>} </a:t>
            </a:r>
            <a:r>
              <a:rPr lang="en-US" altLang="zh-CN" dirty="0" err="1">
                <a:latin typeface="ZztexMono-Regular"/>
              </a:rPr>
              <a:t>materialStruct</a:t>
            </a:r>
            <a:r>
              <a:rPr lang="en-US" altLang="zh-CN" dirty="0">
                <a:latin typeface="ZztexMono-Regular"/>
              </a:rPr>
              <a:t>;</a:t>
            </a:r>
            <a:endParaRPr lang="zh-CN" altLang="en-US" dirty="0"/>
          </a:p>
        </p:txBody>
      </p:sp>
      <p:sp>
        <p:nvSpPr>
          <p:cNvPr id="6" name="矩形 4"/>
          <p:cNvSpPr/>
          <p:nvPr/>
        </p:nvSpPr>
        <p:spPr>
          <a:xfrm>
            <a:off x="1430671" y="4463807"/>
            <a:ext cx="6274822" cy="369332"/>
          </a:xfrm>
          <a:prstGeom prst="rect">
            <a:avLst/>
          </a:prstGeom>
          <a:solidFill>
            <a:srgbClr val="BDD7EE">
              <a:alpha val="52941"/>
            </a:srgbClr>
          </a:solidFill>
        </p:spPr>
        <p:txBody>
          <a:bodyPr wrap="square">
            <a:spAutoFit/>
          </a:bodyPr>
          <a:lstStyle/>
          <a:p>
            <a:r>
              <a:rPr lang="en-US" altLang="zh-CN" dirty="0">
                <a:solidFill>
                  <a:srgbClr val="0000FF"/>
                </a:solidFill>
                <a:latin typeface="ZztexMono-Regular"/>
              </a:rPr>
              <a:t>color4 </a:t>
            </a:r>
            <a:r>
              <a:rPr lang="en-US" altLang="zh-CN" dirty="0" err="1">
                <a:latin typeface="ZztexMono-Regular"/>
              </a:rPr>
              <a:t>back_ambient</a:t>
            </a:r>
            <a:r>
              <a:rPr lang="en-US" altLang="zh-CN" dirty="0">
                <a:latin typeface="ZztexMono-Regular"/>
              </a:rPr>
              <a:t>,</a:t>
            </a:r>
            <a:r>
              <a:rPr lang="zh-CN" altLang="en-US" dirty="0">
                <a:latin typeface="ZztexMono-Regular"/>
              </a:rPr>
              <a:t> </a:t>
            </a:r>
            <a:r>
              <a:rPr lang="en-US" altLang="zh-CN" dirty="0">
                <a:latin typeface="ZztexMono-Regular"/>
              </a:rPr>
              <a:t>back_ diffuse,</a:t>
            </a:r>
            <a:r>
              <a:rPr lang="zh-CN" altLang="en-US" dirty="0">
                <a:latin typeface="ZztexMono-Regular"/>
              </a:rPr>
              <a:t> </a:t>
            </a:r>
            <a:r>
              <a:rPr lang="en-US" altLang="zh-CN" dirty="0" err="1">
                <a:latin typeface="ZztexMono-Regular"/>
              </a:rPr>
              <a:t>back_specular</a:t>
            </a:r>
            <a:r>
              <a:rPr lang="en-US" altLang="zh-CN" dirty="0">
                <a:latin typeface="ZztexMono-Regular"/>
              </a:rPr>
              <a:t>;</a:t>
            </a:r>
            <a:r>
              <a:rPr lang="zh-CN" altLang="en-US" dirty="0">
                <a:latin typeface="ZztexMono-Regular"/>
              </a:rPr>
              <a:t> </a:t>
            </a:r>
            <a:endParaRPr lang="en-US" altLang="zh-CN" dirty="0">
              <a:latin typeface="ZztexMono-Regular"/>
            </a:endParaRPr>
          </a:p>
        </p:txBody>
      </p:sp>
      <p:pic>
        <p:nvPicPr>
          <p:cNvPr id="7" name="图片 4"/>
          <p:cNvPicPr>
            <a:picLocks noChangeAspect="1"/>
          </p:cNvPicPr>
          <p:nvPr/>
        </p:nvPicPr>
        <p:blipFill>
          <a:blip r:embed="rId1"/>
          <a:stretch>
            <a:fillRect/>
          </a:stretch>
        </p:blipFill>
        <p:spPr>
          <a:xfrm>
            <a:off x="1323666" y="5243689"/>
            <a:ext cx="6137621" cy="124918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fld>
            <a:endParaRPr lang="zh-CN" altLang="en-US"/>
          </a:p>
        </p:txBody>
      </p:sp>
      <p:sp>
        <p:nvSpPr>
          <p:cNvPr id="8" name="文本框 7"/>
          <p:cNvSpPr txBox="1"/>
          <p:nvPr/>
        </p:nvSpPr>
        <p:spPr>
          <a:xfrm>
            <a:off x="1706265" y="3389111"/>
            <a:ext cx="5739071" cy="646331"/>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在</a:t>
            </a:r>
            <a:r>
              <a:rPr lang="en-US" altLang="zh-CN" sz="3600" b="1" dirty="0">
                <a:solidFill>
                  <a:srgbClr val="04B0F0"/>
                </a:solidFill>
                <a:latin typeface="微软雅黑" panose="020B0503020204020204" pitchFamily="34" charset="-122"/>
                <a:ea typeface="微软雅黑" panose="020B0503020204020204" pitchFamily="34" charset="-122"/>
              </a:rPr>
              <a:t>OpenGL</a:t>
            </a:r>
            <a:r>
              <a:rPr lang="zh-CN" altLang="en-US" sz="3600" b="1" dirty="0">
                <a:latin typeface="微软雅黑" panose="020B0503020204020204" pitchFamily="34" charset="-122"/>
                <a:ea typeface="微软雅黑" panose="020B0503020204020204" pitchFamily="34" charset="-122"/>
              </a:rPr>
              <a:t>中实现光照模型</a:t>
            </a:r>
            <a:endParaRPr lang="zh-CN" altLang="en-US" sz="3600"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79" y="1913900"/>
            <a:ext cx="614272" cy="1107996"/>
          </a:xfrm>
          <a:prstGeom prst="rect">
            <a:avLst/>
          </a:prstGeom>
          <a:noFill/>
        </p:spPr>
        <p:txBody>
          <a:bodyPr wrap="none" rtlCol="0">
            <a:spAutoFit/>
          </a:bodyPr>
          <a:lstStyle/>
          <a:p>
            <a:pPr algn="ctr"/>
            <a:r>
              <a:rPr lang="en-US" altLang="zh-CN" sz="6600" b="1" i="1" dirty="0">
                <a:solidFill>
                  <a:srgbClr val="94003F"/>
                </a:solidFill>
              </a:rPr>
              <a:t>2</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光照模型的程序实现</a:t>
            </a:r>
            <a:endParaRPr lang="zh-CN" altLang="en-US" dirty="0"/>
          </a:p>
        </p:txBody>
      </p:sp>
      <p:sp>
        <p:nvSpPr>
          <p:cNvPr id="3" name="内容占位符 2"/>
          <p:cNvSpPr>
            <a:spLocks noGrp="1"/>
          </p:cNvSpPr>
          <p:nvPr>
            <p:ph idx="1"/>
          </p:nvPr>
        </p:nvSpPr>
        <p:spPr/>
        <p:txBody>
          <a:bodyPr/>
          <a:lstStyle/>
          <a:p>
            <a:pPr>
              <a:buClr>
                <a:srgbClr val="94003F"/>
              </a:buClr>
            </a:pPr>
            <a:r>
              <a:rPr lang="zh-CN" altLang="en-US" sz="2400" dirty="0"/>
              <a:t>实现方式</a:t>
            </a:r>
            <a:endParaRPr lang="en-US" altLang="zh-CN" sz="2400" dirty="0"/>
          </a:p>
          <a:p>
            <a:pPr lvl="1">
              <a:buClr>
                <a:schemeClr val="tx1"/>
              </a:buClr>
            </a:pPr>
            <a:r>
              <a:rPr lang="zh-CN" altLang="en-US" sz="1800" dirty="0"/>
              <a:t>应用程序实现</a:t>
            </a:r>
            <a:endParaRPr lang="en-US" altLang="zh-CN" sz="1800" dirty="0"/>
          </a:p>
          <a:p>
            <a:pPr lvl="1">
              <a:buClr>
                <a:schemeClr val="tx1"/>
              </a:buClr>
            </a:pPr>
            <a:r>
              <a:rPr lang="zh-CN" altLang="en-US" sz="1800" dirty="0"/>
              <a:t>顶点着色器实现</a:t>
            </a:r>
            <a:endParaRPr lang="en-US" altLang="zh-CN" sz="1800" dirty="0"/>
          </a:p>
          <a:p>
            <a:pPr lvl="1">
              <a:buClr>
                <a:schemeClr val="tx1"/>
              </a:buClr>
            </a:pPr>
            <a:r>
              <a:rPr lang="zh-CN" altLang="en-US" sz="1800" dirty="0"/>
              <a:t>片元着色器实现</a:t>
            </a:r>
            <a:endParaRPr lang="en-US" altLang="zh-CN" sz="1800" dirty="0"/>
          </a:p>
          <a:p>
            <a:endParaRPr lang="en-US" altLang="zh-CN" sz="2400" dirty="0"/>
          </a:p>
          <a:p>
            <a:r>
              <a:rPr lang="zh-CN" altLang="en-US" sz="2400" dirty="0"/>
              <a:t>应用程序实现</a:t>
            </a:r>
            <a:endParaRPr lang="en-US" altLang="zh-CN" sz="2400" dirty="0"/>
          </a:p>
          <a:p>
            <a:pPr lvl="1">
              <a:buClr>
                <a:schemeClr val="tx1"/>
              </a:buClr>
            </a:pPr>
            <a:r>
              <a:rPr lang="zh-CN" altLang="en-US" sz="1800" dirty="0"/>
              <a:t>分别计算环境光、</a:t>
            </a:r>
            <a:endParaRPr lang="en-US" altLang="zh-CN" sz="1800" dirty="0"/>
          </a:p>
          <a:p>
            <a:pPr marL="457200" lvl="1" indent="0">
              <a:buClr>
                <a:schemeClr val="tx1"/>
              </a:buClr>
              <a:buNone/>
            </a:pPr>
            <a:r>
              <a:rPr lang="zh-CN" altLang="en-US" sz="1800" dirty="0"/>
              <a:t>   漫反射光和镜面光</a:t>
            </a:r>
            <a:endParaRPr lang="en-US" altLang="zh-CN" sz="1800" dirty="0"/>
          </a:p>
          <a:p>
            <a:pPr lvl="1">
              <a:buClr>
                <a:schemeClr val="tx1"/>
              </a:buClr>
            </a:pPr>
            <a:r>
              <a:rPr lang="zh-CN" altLang="en-US" sz="1800" dirty="0"/>
              <a:t>光照颜色求和</a:t>
            </a:r>
            <a:endParaRPr lang="en-US" altLang="zh-CN" sz="1800" dirty="0"/>
          </a:p>
          <a:p>
            <a:pPr lvl="1">
              <a:buClr>
                <a:schemeClr val="tx1"/>
              </a:buClr>
            </a:pPr>
            <a:r>
              <a:rPr lang="zh-CN" altLang="en-US" sz="1800" dirty="0"/>
              <a:t>顶点着色器实现</a:t>
            </a:r>
            <a:endParaRPr lang="en-US" altLang="zh-CN" sz="1800" dirty="0"/>
          </a:p>
          <a:p>
            <a:pPr lvl="1">
              <a:buClr>
                <a:schemeClr val="tx1"/>
              </a:buClr>
            </a:pPr>
            <a:r>
              <a:rPr lang="zh-CN" altLang="en-US" sz="1800" dirty="0"/>
              <a:t>片元着色器实现</a:t>
            </a:r>
            <a:endParaRPr lang="en-US" altLang="zh-CN" sz="1800" dirty="0"/>
          </a:p>
          <a:p>
            <a:endParaRPr lang="en-US" altLang="zh-CN" sz="1800" dirty="0"/>
          </a:p>
          <a:p>
            <a:pPr marL="457200" lvl="1" indent="0">
              <a:buClr>
                <a:schemeClr val="tx1"/>
              </a:buClr>
              <a:buNone/>
            </a:pP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fld>
            <a:endParaRPr lang="zh-CN" altLang="en-US"/>
          </a:p>
        </p:txBody>
      </p:sp>
      <p:sp>
        <p:nvSpPr>
          <p:cNvPr id="5" name="矩形 4"/>
          <p:cNvSpPr/>
          <p:nvPr/>
        </p:nvSpPr>
        <p:spPr>
          <a:xfrm>
            <a:off x="3327991" y="1063817"/>
            <a:ext cx="5592725" cy="5355312"/>
          </a:xfrm>
          <a:prstGeom prst="rect">
            <a:avLst/>
          </a:prstGeom>
          <a:solidFill>
            <a:srgbClr val="BDD7EE">
              <a:alpha val="52941"/>
            </a:srgbClr>
          </a:solidFill>
        </p:spPr>
        <p:txBody>
          <a:bodyPr wrap="square">
            <a:spAutoFit/>
          </a:bodyPr>
          <a:lstStyle/>
          <a:p>
            <a:r>
              <a:rPr lang="en-US" altLang="zh-CN" dirty="0">
                <a:solidFill>
                  <a:srgbClr val="00B050"/>
                </a:solidFill>
                <a:latin typeface="ZztexMono-Regular"/>
              </a:rPr>
              <a:t>//</a:t>
            </a:r>
            <a:r>
              <a:rPr lang="zh-CN" altLang="en-US" dirty="0">
                <a:solidFill>
                  <a:srgbClr val="00B050"/>
                </a:solidFill>
                <a:latin typeface="ZztexMono-Regular"/>
              </a:rPr>
              <a:t>计算四个归一化向量</a:t>
            </a:r>
            <a:endParaRPr lang="zh-CN" altLang="en-US" dirty="0">
              <a:solidFill>
                <a:srgbClr val="00B050"/>
              </a:solidFill>
              <a:latin typeface="ZztexMono-Regular"/>
            </a:endParaRPr>
          </a:p>
          <a:p>
            <a:r>
              <a:rPr lang="en-US" altLang="zh-CN" dirty="0">
                <a:solidFill>
                  <a:srgbClr val="0000FF"/>
                </a:solidFill>
                <a:latin typeface="ZztexMono-Regular"/>
              </a:rPr>
              <a:t>vec3 </a:t>
            </a:r>
            <a:r>
              <a:rPr lang="en-US" altLang="zh-CN" dirty="0">
                <a:latin typeface="ZztexMono-Regular"/>
              </a:rPr>
              <a:t>N = </a:t>
            </a:r>
            <a:r>
              <a:rPr lang="en-US" altLang="zh-CN" b="1" dirty="0">
                <a:latin typeface="ZztexMono-Regular"/>
              </a:rPr>
              <a:t>normalize</a:t>
            </a:r>
            <a:r>
              <a:rPr lang="en-US" altLang="zh-CN" dirty="0">
                <a:latin typeface="ZztexMono-Regular"/>
              </a:rPr>
              <a:t>(norm); </a:t>
            </a:r>
            <a:endParaRPr lang="en-US" altLang="zh-CN" dirty="0">
              <a:latin typeface="ZztexMono-Regular"/>
            </a:endParaRPr>
          </a:p>
          <a:p>
            <a:r>
              <a:rPr lang="en-US" altLang="zh-CN" dirty="0">
                <a:solidFill>
                  <a:srgbClr val="0000FF"/>
                </a:solidFill>
                <a:latin typeface="ZztexMono-Regular"/>
              </a:rPr>
              <a:t>vec3</a:t>
            </a:r>
            <a:r>
              <a:rPr lang="en-US" altLang="zh-CN" dirty="0">
                <a:latin typeface="ZztexMono-Regular"/>
              </a:rPr>
              <a:t> L = </a:t>
            </a:r>
            <a:r>
              <a:rPr lang="en-US" altLang="zh-CN" b="1" dirty="0">
                <a:latin typeface="ZztexMono-Regular"/>
              </a:rPr>
              <a:t>normalize</a:t>
            </a:r>
            <a:r>
              <a:rPr lang="en-US" altLang="zh-CN" dirty="0">
                <a:latin typeface="ZztexMono-Regular"/>
              </a:rPr>
              <a:t>(</a:t>
            </a:r>
            <a:r>
              <a:rPr lang="en-US" altLang="zh-CN" dirty="0" err="1">
                <a:latin typeface="ZztexMono-Regular"/>
              </a:rPr>
              <a:t>l_pos</a:t>
            </a:r>
            <a:r>
              <a:rPr lang="en-US" altLang="zh-CN" dirty="0">
                <a:latin typeface="ZztexMono-Regular"/>
              </a:rPr>
              <a:t> - pos );</a:t>
            </a:r>
            <a:endParaRPr lang="en-US" altLang="zh-CN" dirty="0">
              <a:latin typeface="ZztexMono-Regular"/>
            </a:endParaRPr>
          </a:p>
          <a:p>
            <a:r>
              <a:rPr lang="en-US" altLang="zh-CN" dirty="0">
                <a:solidFill>
                  <a:srgbClr val="0000FF"/>
                </a:solidFill>
                <a:latin typeface="ZztexMono-Regular"/>
              </a:rPr>
              <a:t>vec3 </a:t>
            </a:r>
            <a:r>
              <a:rPr lang="pt-BR" altLang="zh-CN" dirty="0">
                <a:latin typeface="ZztexMono-Regular"/>
              </a:rPr>
              <a:t>V = </a:t>
            </a:r>
            <a:r>
              <a:rPr lang="pt-BR" altLang="zh-CN" b="1" dirty="0">
                <a:latin typeface="ZztexMono-Regular"/>
              </a:rPr>
              <a:t>normalize</a:t>
            </a:r>
            <a:r>
              <a:rPr lang="pt-BR" altLang="zh-CN" dirty="0">
                <a:latin typeface="ZztexMono-Regular"/>
              </a:rPr>
              <a:t>( -pos );</a:t>
            </a:r>
            <a:endParaRPr lang="pt-BR" altLang="zh-CN" dirty="0">
              <a:latin typeface="ZztexMono-Regular"/>
            </a:endParaRPr>
          </a:p>
          <a:p>
            <a:r>
              <a:rPr lang="en-US" altLang="zh-CN" dirty="0">
                <a:solidFill>
                  <a:srgbClr val="0000FF"/>
                </a:solidFill>
                <a:latin typeface="ZztexMono-Regular"/>
              </a:rPr>
              <a:t>vec3</a:t>
            </a:r>
            <a:r>
              <a:rPr lang="pt-BR" altLang="zh-CN" dirty="0">
                <a:latin typeface="ZztexMono-Regular"/>
              </a:rPr>
              <a:t> R = </a:t>
            </a:r>
            <a:r>
              <a:rPr lang="pt-BR" altLang="zh-CN" b="1" dirty="0">
                <a:latin typeface="ZztexMono-Regular"/>
              </a:rPr>
              <a:t>reflect</a:t>
            </a:r>
            <a:r>
              <a:rPr lang="pt-BR" altLang="zh-CN" dirty="0">
                <a:latin typeface="ZztexMono-Regular"/>
              </a:rPr>
              <a:t>(-L, N);</a:t>
            </a:r>
            <a:endParaRPr lang="pt-BR" altLang="zh-CN" dirty="0">
              <a:latin typeface="ZztexMono-Regular"/>
            </a:endParaRPr>
          </a:p>
          <a:p>
            <a:endParaRPr lang="en-US" altLang="zh-CN" dirty="0">
              <a:solidFill>
                <a:srgbClr val="0000FF"/>
              </a:solidFill>
              <a:latin typeface="ZztexMono-Regular"/>
            </a:endParaRPr>
          </a:p>
          <a:p>
            <a:r>
              <a:rPr lang="en-US" altLang="zh-CN" dirty="0">
                <a:solidFill>
                  <a:srgbClr val="00B050"/>
                </a:solidFill>
                <a:latin typeface="ZztexMono-Regular"/>
              </a:rPr>
              <a:t>//</a:t>
            </a:r>
            <a:r>
              <a:rPr lang="zh-CN" altLang="en-US" dirty="0">
                <a:solidFill>
                  <a:srgbClr val="00B050"/>
                </a:solidFill>
                <a:latin typeface="ZztexMono-Regular"/>
              </a:rPr>
              <a:t>计算环境光光照</a:t>
            </a:r>
            <a:endParaRPr lang="en-US" altLang="zh-CN" dirty="0">
              <a:solidFill>
                <a:srgbClr val="0000FF"/>
              </a:solidFill>
              <a:latin typeface="ZztexMono-Regular"/>
            </a:endParaRPr>
          </a:p>
          <a:p>
            <a:r>
              <a:rPr lang="en-US" altLang="zh-CN" dirty="0">
                <a:solidFill>
                  <a:srgbClr val="0000FF"/>
                </a:solidFill>
                <a:latin typeface="ZztexMono-Regular"/>
              </a:rPr>
              <a:t>color4 </a:t>
            </a:r>
            <a:r>
              <a:rPr lang="en-US" altLang="zh-CN" dirty="0">
                <a:latin typeface="ZztexMono-Regular"/>
              </a:rPr>
              <a:t>ambient = </a:t>
            </a:r>
            <a:r>
              <a:rPr lang="en-US" altLang="zh-CN" dirty="0" err="1">
                <a:latin typeface="ZztexMono-Regular"/>
              </a:rPr>
              <a:t>AmbientProduct</a:t>
            </a:r>
            <a:r>
              <a:rPr lang="en-US" altLang="zh-CN" dirty="0">
                <a:latin typeface="ZztexMono-Regular"/>
              </a:rPr>
              <a:t>; </a:t>
            </a:r>
            <a:endParaRPr lang="en-US" altLang="zh-CN" dirty="0">
              <a:latin typeface="ZztexMono-Regular"/>
            </a:endParaRPr>
          </a:p>
          <a:p>
            <a:endParaRPr lang="en-US" altLang="zh-CN" dirty="0">
              <a:solidFill>
                <a:srgbClr val="0000FF"/>
              </a:solidFill>
              <a:latin typeface="ZztexMono-Regular"/>
            </a:endParaRPr>
          </a:p>
          <a:p>
            <a:r>
              <a:rPr lang="en-US" altLang="zh-CN" dirty="0">
                <a:solidFill>
                  <a:srgbClr val="00B050"/>
                </a:solidFill>
                <a:latin typeface="ZztexMono-Regular"/>
              </a:rPr>
              <a:t>//</a:t>
            </a:r>
            <a:r>
              <a:rPr lang="zh-CN" altLang="en-US" dirty="0">
                <a:solidFill>
                  <a:srgbClr val="00B050"/>
                </a:solidFill>
                <a:latin typeface="ZztexMono-Regular"/>
              </a:rPr>
              <a:t>计算漫反射光光照</a:t>
            </a:r>
            <a:endParaRPr lang="zh-CN" altLang="en-US" dirty="0">
              <a:solidFill>
                <a:srgbClr val="00B050"/>
              </a:solidFill>
              <a:latin typeface="ZztexMono-Regular"/>
            </a:endParaRPr>
          </a:p>
          <a:p>
            <a:r>
              <a:rPr lang="en-US" altLang="zh-CN" dirty="0">
                <a:solidFill>
                  <a:srgbClr val="0000FF"/>
                </a:solidFill>
                <a:latin typeface="ZztexMono-Regular"/>
              </a:rPr>
              <a:t>color4 </a:t>
            </a:r>
            <a:r>
              <a:rPr lang="en-US" altLang="zh-CN" dirty="0">
                <a:latin typeface="ZztexMono-Regular"/>
              </a:rPr>
              <a:t>diffuse = </a:t>
            </a:r>
            <a:r>
              <a:rPr lang="en-US" altLang="zh-CN" dirty="0" err="1">
                <a:latin typeface="ZztexMono-Regular"/>
              </a:rPr>
              <a:t>DiffuseProduct</a:t>
            </a:r>
            <a:r>
              <a:rPr lang="en-US" altLang="zh-CN" dirty="0">
                <a:latin typeface="ZztexMono-Regular"/>
              </a:rPr>
              <a:t> * </a:t>
            </a:r>
            <a:r>
              <a:rPr lang="en-US" altLang="zh-CN" b="1" dirty="0">
                <a:latin typeface="ZztexMono-Regular"/>
              </a:rPr>
              <a:t>max</a:t>
            </a:r>
            <a:r>
              <a:rPr lang="en-US" altLang="zh-CN" dirty="0">
                <a:latin typeface="ZztexMono-Regular"/>
              </a:rPr>
              <a:t>(</a:t>
            </a:r>
            <a:r>
              <a:rPr lang="en-US" altLang="zh-CN" b="1" dirty="0">
                <a:latin typeface="ZztexMono-Regular"/>
              </a:rPr>
              <a:t>dot</a:t>
            </a:r>
            <a:r>
              <a:rPr lang="en-US" altLang="zh-CN" dirty="0">
                <a:latin typeface="ZztexMono-Regular"/>
              </a:rPr>
              <a:t>(N, L),</a:t>
            </a:r>
            <a:r>
              <a:rPr lang="zh-CN" altLang="en-US" dirty="0">
                <a:latin typeface="ZztexMono-Regular"/>
              </a:rPr>
              <a:t> </a:t>
            </a:r>
            <a:r>
              <a:rPr lang="en-US" altLang="zh-CN" dirty="0">
                <a:latin typeface="ZztexMono-Regular"/>
              </a:rPr>
              <a:t>0.0); </a:t>
            </a:r>
            <a:endParaRPr lang="en-US" altLang="zh-CN" dirty="0">
              <a:latin typeface="ZztexMono-Regular"/>
            </a:endParaRPr>
          </a:p>
          <a:p>
            <a:endParaRPr lang="en-US" altLang="zh-CN" dirty="0">
              <a:latin typeface="ZztexMono-Regular"/>
            </a:endParaRPr>
          </a:p>
          <a:p>
            <a:r>
              <a:rPr lang="en-US" altLang="zh-CN" dirty="0">
                <a:solidFill>
                  <a:srgbClr val="00B050"/>
                </a:solidFill>
                <a:latin typeface="ZztexMono-Regular"/>
              </a:rPr>
              <a:t>//</a:t>
            </a:r>
            <a:r>
              <a:rPr lang="zh-CN" altLang="en-US" dirty="0">
                <a:solidFill>
                  <a:srgbClr val="00B050"/>
                </a:solidFill>
                <a:latin typeface="ZztexMono-Regular"/>
              </a:rPr>
              <a:t>计算镜面反射光光照</a:t>
            </a:r>
            <a:endParaRPr lang="zh-CN" altLang="en-US" dirty="0">
              <a:solidFill>
                <a:srgbClr val="00B050"/>
              </a:solidFill>
              <a:latin typeface="ZztexMono-Regular"/>
            </a:endParaRPr>
          </a:p>
          <a:p>
            <a:r>
              <a:rPr lang="en-US" altLang="zh-CN" dirty="0">
                <a:solidFill>
                  <a:srgbClr val="0000FF"/>
                </a:solidFill>
                <a:latin typeface="ZztexMono-Regular"/>
              </a:rPr>
              <a:t>color4 </a:t>
            </a:r>
            <a:r>
              <a:rPr lang="en-US" altLang="zh-CN" dirty="0">
                <a:latin typeface="ZztexMono-Regular"/>
              </a:rPr>
              <a:t>specular =</a:t>
            </a:r>
            <a:r>
              <a:rPr lang="zh-CN" altLang="en-US" dirty="0">
                <a:latin typeface="ZztexMono-Regular"/>
              </a:rPr>
              <a:t> </a:t>
            </a:r>
            <a:r>
              <a:rPr lang="en-US" altLang="zh-CN" dirty="0" err="1">
                <a:latin typeface="ZztexMono-Regular"/>
              </a:rPr>
              <a:t>SpecularProduct</a:t>
            </a:r>
            <a:r>
              <a:rPr lang="en-US" altLang="zh-CN" dirty="0">
                <a:latin typeface="ZztexMono-Regular"/>
              </a:rPr>
              <a:t> * </a:t>
            </a:r>
            <a:r>
              <a:rPr lang="en-US" altLang="zh-CN" b="1" dirty="0">
                <a:latin typeface="ZztexMono-Regular"/>
              </a:rPr>
              <a:t>pow</a:t>
            </a:r>
            <a:r>
              <a:rPr lang="en-US" altLang="zh-CN" dirty="0">
                <a:latin typeface="ZztexMono-Regular"/>
              </a:rPr>
              <a:t>(</a:t>
            </a:r>
            <a:r>
              <a:rPr lang="en-US" altLang="zh-CN" b="1" dirty="0">
                <a:latin typeface="ZztexMono-Regular"/>
              </a:rPr>
              <a:t>max</a:t>
            </a:r>
            <a:r>
              <a:rPr lang="en-US" altLang="zh-CN" dirty="0">
                <a:latin typeface="ZztexMono-Regular"/>
              </a:rPr>
              <a:t>(</a:t>
            </a:r>
            <a:r>
              <a:rPr lang="en-US" altLang="zh-CN" b="1" dirty="0">
                <a:latin typeface="ZztexMono-Regular"/>
              </a:rPr>
              <a:t>dot</a:t>
            </a:r>
            <a:r>
              <a:rPr lang="en-US" altLang="zh-CN" dirty="0">
                <a:latin typeface="ZztexMono-Regular"/>
              </a:rPr>
              <a:t>(V,R),0.0),</a:t>
            </a:r>
            <a:r>
              <a:rPr lang="zh-CN" altLang="en-US" dirty="0">
                <a:latin typeface="ZztexMono-Regular"/>
              </a:rPr>
              <a:t> </a:t>
            </a:r>
            <a:r>
              <a:rPr lang="en-US" altLang="zh-CN" dirty="0" err="1">
                <a:latin typeface="ZztexMono-Regular"/>
              </a:rPr>
              <a:t>material_shininess</a:t>
            </a:r>
            <a:r>
              <a:rPr lang="en-US" altLang="zh-CN" dirty="0">
                <a:latin typeface="ZztexMono-Regular"/>
              </a:rPr>
              <a:t>);</a:t>
            </a:r>
            <a:endParaRPr lang="en-US" altLang="zh-CN" dirty="0">
              <a:latin typeface="ZztexMono-Regular"/>
            </a:endParaRPr>
          </a:p>
          <a:p>
            <a:endParaRPr lang="en-US" altLang="zh-CN" b="1" dirty="0">
              <a:solidFill>
                <a:srgbClr val="0000FF"/>
              </a:solidFill>
              <a:latin typeface="ZztexMono-Regular"/>
            </a:endParaRPr>
          </a:p>
          <a:p>
            <a:r>
              <a:rPr lang="en-US" altLang="zh-CN" dirty="0">
                <a:solidFill>
                  <a:srgbClr val="00B050"/>
                </a:solidFill>
                <a:latin typeface="ZztexMono-Regular"/>
              </a:rPr>
              <a:t>//</a:t>
            </a:r>
            <a:r>
              <a:rPr lang="zh-CN" altLang="en-US" dirty="0">
                <a:solidFill>
                  <a:srgbClr val="00B050"/>
                </a:solidFill>
                <a:latin typeface="ZztexMono-Regular"/>
              </a:rPr>
              <a:t>光照求和</a:t>
            </a:r>
            <a:endParaRPr lang="zh-CN" altLang="en-US" b="1" dirty="0">
              <a:solidFill>
                <a:srgbClr val="0000FF"/>
              </a:solidFill>
              <a:latin typeface="ZztexMono-Regular"/>
            </a:endParaRPr>
          </a:p>
          <a:p>
            <a:r>
              <a:rPr lang="en-US" altLang="zh-CN" dirty="0">
                <a:latin typeface="ZztexMono-Regular"/>
              </a:rPr>
              <a:t>color = ambient + diffuse + specular; </a:t>
            </a:r>
            <a:endParaRPr lang="en-US" altLang="zh-CN" dirty="0">
              <a:latin typeface="ZztexMono-Regular"/>
            </a:endParaRPr>
          </a:p>
          <a:p>
            <a:r>
              <a:rPr lang="en-US" altLang="zh-CN" dirty="0" err="1">
                <a:latin typeface="ZztexMono-Regular"/>
              </a:rPr>
              <a:t>Color.a</a:t>
            </a:r>
            <a:r>
              <a:rPr lang="en-US" altLang="zh-CN" dirty="0">
                <a:latin typeface="ZztexMono-Regular"/>
              </a:rPr>
              <a:t> = 1.0;</a:t>
            </a:r>
            <a:endParaRPr lang="en-US" altLang="zh-CN" dirty="0">
              <a:latin typeface="ZztexMono-Regul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光照模型的顶点着色器实现</a:t>
            </a: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fld>
            <a:endParaRPr lang="zh-CN" altLang="en-US"/>
          </a:p>
        </p:txBody>
      </p:sp>
      <p:sp>
        <p:nvSpPr>
          <p:cNvPr id="5" name="矩形 4"/>
          <p:cNvSpPr/>
          <p:nvPr/>
        </p:nvSpPr>
        <p:spPr>
          <a:xfrm>
            <a:off x="466077" y="1129984"/>
            <a:ext cx="8211845" cy="5632311"/>
          </a:xfrm>
          <a:prstGeom prst="rect">
            <a:avLst/>
          </a:prstGeom>
          <a:solidFill>
            <a:srgbClr val="BDD7EE">
              <a:alpha val="52941"/>
            </a:srgbClr>
          </a:solidFill>
        </p:spPr>
        <p:txBody>
          <a:bodyPr wrap="square">
            <a:spAutoFit/>
          </a:bodyPr>
          <a:lstStyle/>
          <a:p>
            <a:r>
              <a:rPr lang="en-US" altLang="zh-CN" dirty="0">
                <a:latin typeface="ZztexMono-Regular"/>
              </a:rPr>
              <a:t>void main()</a:t>
            </a:r>
            <a:endParaRPr lang="en-US" altLang="zh-CN" dirty="0">
              <a:latin typeface="ZztexMono-Regular"/>
            </a:endParaRPr>
          </a:p>
          <a:p>
            <a:r>
              <a:rPr lang="en-US" altLang="zh-CN" dirty="0">
                <a:latin typeface="ZztexMono-Regular"/>
              </a:rPr>
              <a:t>{</a:t>
            </a:r>
            <a:endParaRPr lang="en-US" altLang="zh-CN" dirty="0">
              <a:latin typeface="ZztexMono-Regular"/>
            </a:endParaRPr>
          </a:p>
          <a:p>
            <a:pPr lvl="1"/>
            <a:r>
              <a:rPr lang="zh-CN" altLang="en-US" dirty="0">
                <a:solidFill>
                  <a:srgbClr val="0000FF"/>
                </a:solidFill>
                <a:latin typeface="ZztexMono-Regular"/>
              </a:rPr>
              <a:t> </a:t>
            </a:r>
            <a:r>
              <a:rPr lang="en-US" altLang="zh-CN" dirty="0">
                <a:solidFill>
                  <a:srgbClr val="00B050"/>
                </a:solidFill>
                <a:latin typeface="ZztexMono-Regular"/>
              </a:rPr>
              <a:t>// </a:t>
            </a:r>
            <a:r>
              <a:rPr lang="zh-CN" altLang="en-US" dirty="0">
                <a:solidFill>
                  <a:srgbClr val="00B050"/>
                </a:solidFill>
                <a:latin typeface="ZztexMono-Regular"/>
              </a:rPr>
              <a:t>计算顶点最终位置，传给顶点着色器</a:t>
            </a:r>
            <a:endParaRPr lang="zh-CN" altLang="en-US" dirty="0">
              <a:solidFill>
                <a:srgbClr val="00B050"/>
              </a:solidFill>
              <a:latin typeface="ZztexMono-Regular"/>
            </a:endParaRPr>
          </a:p>
          <a:p>
            <a:pPr lvl="1"/>
            <a:r>
              <a:rPr lang="zh-CN" altLang="en-US" dirty="0">
                <a:solidFill>
                  <a:srgbClr val="0000FF"/>
                </a:solidFill>
                <a:latin typeface="ZztexMono-Regular"/>
              </a:rPr>
              <a:t> </a:t>
            </a:r>
            <a:r>
              <a:rPr lang="en-US" altLang="zh-CN" dirty="0" err="1">
                <a:latin typeface="ZztexMono-Regular"/>
              </a:rPr>
              <a:t>gl_Position</a:t>
            </a:r>
            <a:r>
              <a:rPr lang="en-US" altLang="zh-CN" dirty="0">
                <a:latin typeface="ZztexMono-Regular"/>
              </a:rPr>
              <a:t> = </a:t>
            </a:r>
            <a:r>
              <a:rPr lang="en-US" altLang="zh-CN" dirty="0" err="1">
                <a:latin typeface="ZztexMono-Regular"/>
              </a:rPr>
              <a:t>ModelViewProjection</a:t>
            </a:r>
            <a:r>
              <a:rPr lang="en-US" altLang="zh-CN" dirty="0">
                <a:latin typeface="ZztexMono-Regular"/>
              </a:rPr>
              <a:t> * </a:t>
            </a:r>
            <a:r>
              <a:rPr lang="en-US" altLang="zh-CN" dirty="0" err="1">
                <a:latin typeface="ZztexMono-Regular"/>
              </a:rPr>
              <a:t>vPosition</a:t>
            </a:r>
            <a:r>
              <a:rPr lang="en-US" altLang="zh-CN" dirty="0">
                <a:latin typeface="ZztexMono-Regular"/>
              </a:rPr>
              <a:t>;</a:t>
            </a:r>
            <a:endParaRPr lang="en-US" altLang="zh-CN" dirty="0">
              <a:latin typeface="ZztexMono-Regular"/>
            </a:endParaRPr>
          </a:p>
          <a:p>
            <a:pPr lvl="1"/>
            <a:endParaRPr lang="en-US" altLang="zh-CN" dirty="0">
              <a:solidFill>
                <a:srgbClr val="0000FF"/>
              </a:solidFill>
              <a:latin typeface="ZztexMono-Regular"/>
            </a:endParaRPr>
          </a:p>
          <a:p>
            <a:pPr lvl="1"/>
            <a:r>
              <a:rPr lang="en-US" altLang="zh-CN" dirty="0">
                <a:solidFill>
                  <a:srgbClr val="56C791"/>
                </a:solidFill>
                <a:latin typeface="ZztexMono-Regular"/>
              </a:rPr>
              <a:t> </a:t>
            </a:r>
            <a:r>
              <a:rPr lang="en-US" altLang="zh-CN" dirty="0">
                <a:solidFill>
                  <a:srgbClr val="00B050"/>
                </a:solidFill>
                <a:latin typeface="ZztexMono-Regular"/>
              </a:rPr>
              <a:t>// </a:t>
            </a:r>
            <a:r>
              <a:rPr lang="zh-CN" altLang="en-US" dirty="0">
                <a:solidFill>
                  <a:srgbClr val="00B050"/>
                </a:solidFill>
                <a:latin typeface="ZztexMono-Regular"/>
              </a:rPr>
              <a:t>将顶点坐标、光源坐标和法向量转换到相机坐标系</a:t>
            </a:r>
            <a:endParaRPr lang="zh-CN" altLang="en-US" dirty="0">
              <a:solidFill>
                <a:srgbClr val="00B050"/>
              </a:solidFill>
              <a:latin typeface="ZztexMono-Regular"/>
            </a:endParaRPr>
          </a:p>
          <a:p>
            <a:pPr lvl="1"/>
            <a:r>
              <a:rPr lang="zh-CN" altLang="en-US" dirty="0">
                <a:solidFill>
                  <a:srgbClr val="0000FF"/>
                </a:solidFill>
                <a:latin typeface="ZztexMono-Regular"/>
              </a:rPr>
              <a:t> </a:t>
            </a:r>
            <a:r>
              <a:rPr lang="en-US" altLang="zh-CN" dirty="0">
                <a:solidFill>
                  <a:srgbClr val="0000FF"/>
                </a:solidFill>
                <a:latin typeface="ZztexMono-Regular"/>
              </a:rPr>
              <a:t>vec3</a:t>
            </a:r>
            <a:r>
              <a:rPr lang="en-US" altLang="zh-CN" dirty="0">
                <a:latin typeface="ZztexMono-Regular"/>
              </a:rPr>
              <a:t> pos = (</a:t>
            </a:r>
            <a:r>
              <a:rPr lang="en-US" altLang="zh-CN" dirty="0" err="1">
                <a:latin typeface="ZztexMono-Regular"/>
              </a:rPr>
              <a:t>ModelView</a:t>
            </a:r>
            <a:r>
              <a:rPr lang="en-US" altLang="zh-CN" dirty="0">
                <a:latin typeface="ZztexMono-Regular"/>
              </a:rPr>
              <a:t>*</a:t>
            </a:r>
            <a:r>
              <a:rPr lang="en-US" altLang="zh-CN" dirty="0" err="1">
                <a:latin typeface="ZztexMono-Regular"/>
              </a:rPr>
              <a:t>vPosition</a:t>
            </a:r>
            <a:r>
              <a:rPr lang="en-US" altLang="zh-CN" dirty="0">
                <a:latin typeface="ZztexMono-Regular"/>
              </a:rPr>
              <a:t>).</a:t>
            </a:r>
            <a:r>
              <a:rPr lang="en-US" altLang="zh-CN" dirty="0" err="1">
                <a:latin typeface="ZztexMono-Regular"/>
              </a:rPr>
              <a:t>xyz</a:t>
            </a:r>
            <a:r>
              <a:rPr lang="en-US" altLang="zh-CN" dirty="0">
                <a:latin typeface="ZztexMono-Regular"/>
              </a:rPr>
              <a:t>;</a:t>
            </a:r>
            <a:endParaRPr lang="en-US" altLang="zh-CN" dirty="0">
              <a:latin typeface="ZztexMono-Regular"/>
            </a:endParaRPr>
          </a:p>
          <a:p>
            <a:pPr lvl="1"/>
            <a:r>
              <a:rPr lang="en-US" altLang="zh-CN" dirty="0">
                <a:latin typeface="ZztexMono-Regular"/>
              </a:rPr>
              <a:t> </a:t>
            </a:r>
            <a:r>
              <a:rPr lang="en-US" altLang="zh-CN" dirty="0">
                <a:solidFill>
                  <a:srgbClr val="0000FF"/>
                </a:solidFill>
                <a:latin typeface="ZztexMono-Regular"/>
              </a:rPr>
              <a:t>vec3</a:t>
            </a:r>
            <a:r>
              <a:rPr lang="en-US" altLang="zh-CN" dirty="0">
                <a:latin typeface="ZztexMono-Regular"/>
              </a:rPr>
              <a:t> </a:t>
            </a:r>
            <a:r>
              <a:rPr lang="en-US" altLang="zh-CN" dirty="0" err="1">
                <a:latin typeface="ZztexMono-Regular"/>
              </a:rPr>
              <a:t>l_pos</a:t>
            </a:r>
            <a:r>
              <a:rPr lang="en-US" altLang="zh-CN" dirty="0">
                <a:latin typeface="ZztexMono-Regular"/>
              </a:rPr>
              <a:t> = (</a:t>
            </a:r>
            <a:r>
              <a:rPr lang="en-US" altLang="zh-CN" dirty="0" err="1">
                <a:latin typeface="ZztexMono-Regular"/>
              </a:rPr>
              <a:t>ModelView</a:t>
            </a:r>
            <a:r>
              <a:rPr lang="en-US" altLang="zh-CN" dirty="0">
                <a:latin typeface="ZztexMono-Regular"/>
              </a:rPr>
              <a:t>*</a:t>
            </a:r>
            <a:r>
              <a:rPr lang="en-US" altLang="zh-CN" dirty="0" err="1">
                <a:latin typeface="ZztexMono-Regular"/>
              </a:rPr>
              <a:t>LightPosition</a:t>
            </a:r>
            <a:r>
              <a:rPr lang="en-US" altLang="zh-CN" dirty="0">
                <a:latin typeface="ZztexMono-Regular"/>
              </a:rPr>
              <a:t>).</a:t>
            </a:r>
            <a:r>
              <a:rPr lang="en-US" altLang="zh-CN" dirty="0" err="1">
                <a:latin typeface="ZztexMono-Regular"/>
              </a:rPr>
              <a:t>xyz</a:t>
            </a:r>
            <a:r>
              <a:rPr lang="en-US" altLang="zh-CN" dirty="0">
                <a:latin typeface="ZztexMono-Regular"/>
              </a:rPr>
              <a:t>;</a:t>
            </a:r>
            <a:endParaRPr lang="en-US" altLang="zh-CN" dirty="0">
              <a:latin typeface="ZztexMono-Regular"/>
            </a:endParaRPr>
          </a:p>
          <a:p>
            <a:pPr lvl="1"/>
            <a:r>
              <a:rPr lang="en-US" altLang="zh-CN" dirty="0">
                <a:latin typeface="ZztexMono-Regular"/>
              </a:rPr>
              <a:t> </a:t>
            </a:r>
            <a:r>
              <a:rPr lang="en-US" altLang="zh-CN" dirty="0">
                <a:solidFill>
                  <a:srgbClr val="0000FF"/>
                </a:solidFill>
                <a:latin typeface="ZztexMono-Regular"/>
              </a:rPr>
              <a:t>vec3</a:t>
            </a:r>
            <a:r>
              <a:rPr lang="en-US" altLang="zh-CN" dirty="0">
                <a:latin typeface="ZztexMono-Regular"/>
              </a:rPr>
              <a:t> norm = (</a:t>
            </a:r>
            <a:r>
              <a:rPr lang="en-US" altLang="zh-CN" dirty="0" err="1">
                <a:latin typeface="ZztexMono-Regular"/>
              </a:rPr>
              <a:t>ModelView</a:t>
            </a:r>
            <a:r>
              <a:rPr lang="en-US" altLang="zh-CN" dirty="0">
                <a:latin typeface="ZztexMono-Regular"/>
              </a:rPr>
              <a:t>*vec4(</a:t>
            </a:r>
            <a:r>
              <a:rPr lang="en-US" altLang="zh-CN" dirty="0" err="1">
                <a:latin typeface="ZztexMono-Regular"/>
              </a:rPr>
              <a:t>vNormal</a:t>
            </a:r>
            <a:r>
              <a:rPr lang="en-US" altLang="zh-CN" dirty="0">
                <a:latin typeface="ZztexMono-Regular"/>
              </a:rPr>
              <a:t>, 0.0)).</a:t>
            </a:r>
            <a:r>
              <a:rPr lang="en-US" altLang="zh-CN" dirty="0" err="1">
                <a:latin typeface="ZztexMono-Regular"/>
              </a:rPr>
              <a:t>xyz</a:t>
            </a:r>
            <a:r>
              <a:rPr lang="en-US" altLang="zh-CN" dirty="0">
                <a:latin typeface="ZztexMono-Regular"/>
              </a:rPr>
              <a:t>; </a:t>
            </a:r>
            <a:endParaRPr lang="en-US" altLang="zh-CN" dirty="0">
              <a:latin typeface="ZztexMono-Regular"/>
            </a:endParaRPr>
          </a:p>
          <a:p>
            <a:pPr lvl="1"/>
            <a:endParaRPr lang="en-US" altLang="zh-CN" dirty="0">
              <a:solidFill>
                <a:srgbClr val="0000FF"/>
              </a:solidFill>
              <a:latin typeface="ZztexMono-Regular"/>
            </a:endParaRPr>
          </a:p>
          <a:p>
            <a:r>
              <a:rPr lang="en-US" altLang="zh-CN" dirty="0">
                <a:solidFill>
                  <a:srgbClr val="0000FF"/>
                </a:solidFill>
                <a:latin typeface="ZztexMono-Regular"/>
              </a:rPr>
              <a:t>          </a:t>
            </a:r>
            <a:r>
              <a:rPr lang="en-US" altLang="zh-CN" dirty="0">
                <a:solidFill>
                  <a:srgbClr val="00B050"/>
                </a:solidFill>
                <a:latin typeface="ZztexMono-Regular"/>
              </a:rPr>
              <a:t>//</a:t>
            </a:r>
            <a:r>
              <a:rPr lang="zh-CN" altLang="en-US" dirty="0">
                <a:solidFill>
                  <a:srgbClr val="00B050"/>
                </a:solidFill>
                <a:latin typeface="ZztexMono-Regular"/>
              </a:rPr>
              <a:t>计算四个归一化向量</a:t>
            </a:r>
            <a:endParaRPr lang="zh-CN" altLang="en-US" dirty="0">
              <a:solidFill>
                <a:srgbClr val="00B050"/>
              </a:solidFill>
              <a:latin typeface="ZztexMono-Regular"/>
            </a:endParaRPr>
          </a:p>
          <a:p>
            <a:r>
              <a:rPr lang="en-US" altLang="zh-CN" dirty="0">
                <a:solidFill>
                  <a:srgbClr val="0000FF"/>
                </a:solidFill>
                <a:latin typeface="ZztexMono-Regular"/>
              </a:rPr>
              <a:t>          </a:t>
            </a:r>
            <a:r>
              <a:rPr lang="en-US" altLang="zh-CN" dirty="0">
                <a:latin typeface="ZztexMono-Regular"/>
              </a:rPr>
              <a:t>…</a:t>
            </a:r>
            <a:endParaRPr lang="pt-BR" altLang="zh-CN" dirty="0">
              <a:latin typeface="ZztexMono-Regular"/>
            </a:endParaRPr>
          </a:p>
          <a:p>
            <a:pPr lvl="1"/>
            <a:endParaRPr lang="en-US" altLang="zh-CN" dirty="0">
              <a:latin typeface="ZztexMono-Regular"/>
            </a:endParaRPr>
          </a:p>
          <a:p>
            <a:pPr lvl="1"/>
            <a:r>
              <a:rPr lang="en-US" altLang="zh-CN" dirty="0">
                <a:solidFill>
                  <a:srgbClr val="00B050"/>
                </a:solidFill>
                <a:latin typeface="ZztexMono-Regular"/>
              </a:rPr>
              <a:t>//</a:t>
            </a:r>
            <a:r>
              <a:rPr lang="zh-CN" altLang="en-US" dirty="0">
                <a:solidFill>
                  <a:srgbClr val="00B050"/>
                </a:solidFill>
                <a:latin typeface="ZztexMono-Regular"/>
              </a:rPr>
              <a:t>计算镜面反射光光照</a:t>
            </a:r>
            <a:endParaRPr lang="en-US" altLang="zh-CN" dirty="0">
              <a:latin typeface="ZztexMono-Regular"/>
            </a:endParaRPr>
          </a:p>
          <a:p>
            <a:pPr lvl="1"/>
            <a:r>
              <a:rPr lang="en-US" altLang="zh-CN" dirty="0">
                <a:solidFill>
                  <a:srgbClr val="00B050"/>
                </a:solidFill>
                <a:latin typeface="ZztexMono-Regular"/>
              </a:rPr>
              <a:t>// </a:t>
            </a:r>
            <a:r>
              <a:rPr lang="zh-CN" altLang="en-US" dirty="0">
                <a:solidFill>
                  <a:srgbClr val="00B050"/>
                </a:solidFill>
                <a:latin typeface="ZztexMono-Regular"/>
              </a:rPr>
              <a:t>注意如果光源在背面则去除高光</a:t>
            </a:r>
            <a:endParaRPr lang="en-US" altLang="zh-CN" dirty="0">
              <a:solidFill>
                <a:srgbClr val="00B050"/>
              </a:solidFill>
              <a:latin typeface="ZztexMono-Regular"/>
            </a:endParaRPr>
          </a:p>
          <a:p>
            <a:pPr lvl="1"/>
            <a:r>
              <a:rPr lang="zh-CN" altLang="en-US" dirty="0">
                <a:latin typeface="ZztexMono-Regular"/>
              </a:rPr>
              <a:t> </a:t>
            </a:r>
            <a:r>
              <a:rPr lang="en-US" altLang="zh-CN" dirty="0">
                <a:latin typeface="ZztexMono-Regular"/>
              </a:rPr>
              <a:t>if( dot(L, N) &lt; 0.0 ) {</a:t>
            </a:r>
            <a:endParaRPr lang="en-US" altLang="zh-CN" dirty="0">
              <a:latin typeface="ZztexMono-Regular"/>
            </a:endParaRPr>
          </a:p>
          <a:p>
            <a:pPr lvl="1"/>
            <a:r>
              <a:rPr lang="en-US" altLang="zh-CN" dirty="0">
                <a:latin typeface="ZztexMono-Regular"/>
              </a:rPr>
              <a:t>	 specular = vec4(0.0, 0.0, 0.0, 1.0);</a:t>
            </a:r>
            <a:endParaRPr lang="en-US" altLang="zh-CN" dirty="0">
              <a:latin typeface="ZztexMono-Regular"/>
            </a:endParaRPr>
          </a:p>
          <a:p>
            <a:pPr lvl="1"/>
            <a:r>
              <a:rPr lang="en-US" altLang="zh-CN" dirty="0">
                <a:latin typeface="ZztexMono-Regular"/>
              </a:rPr>
              <a:t>   }</a:t>
            </a:r>
            <a:endParaRPr lang="en-US" altLang="zh-CN" dirty="0">
              <a:latin typeface="ZztexMono-Regular"/>
            </a:endParaRPr>
          </a:p>
          <a:p>
            <a:pPr lvl="1"/>
            <a:r>
              <a:rPr lang="en-US" altLang="zh-CN" dirty="0">
                <a:latin typeface="ZztexMono-Regular"/>
              </a:rPr>
              <a:t>…</a:t>
            </a:r>
            <a:endParaRPr lang="en-US" altLang="zh-CN" dirty="0">
              <a:latin typeface="ZztexMono-Regular"/>
            </a:endParaRPr>
          </a:p>
          <a:p>
            <a:r>
              <a:rPr lang="en-US" altLang="zh-CN" dirty="0">
                <a:latin typeface="ZztexMono-Regular"/>
              </a:rPr>
              <a:t>}</a:t>
            </a:r>
            <a:endParaRPr lang="zh-CN" altLang="en-US" dirty="0">
              <a:solidFill>
                <a:srgbClr val="00B05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fld>
            <a:endParaRPr lang="zh-CN" altLang="en-US"/>
          </a:p>
        </p:txBody>
      </p:sp>
      <p:sp>
        <p:nvSpPr>
          <p:cNvPr id="8" name="文本框 7"/>
          <p:cNvSpPr txBox="1"/>
          <p:nvPr/>
        </p:nvSpPr>
        <p:spPr>
          <a:xfrm>
            <a:off x="2754667" y="3364107"/>
            <a:ext cx="3877985" cy="646331"/>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多边形的明暗绘制</a:t>
            </a:r>
            <a:endParaRPr lang="zh-CN" altLang="en-US" sz="3600"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80" y="1913900"/>
            <a:ext cx="614271" cy="1107996"/>
          </a:xfrm>
          <a:prstGeom prst="rect">
            <a:avLst/>
          </a:prstGeom>
          <a:noFill/>
        </p:spPr>
        <p:txBody>
          <a:bodyPr wrap="none" rtlCol="0">
            <a:spAutoFit/>
          </a:bodyPr>
          <a:lstStyle/>
          <a:p>
            <a:pPr algn="ctr"/>
            <a:r>
              <a:rPr lang="en-US" altLang="zh-CN" sz="6600" b="1" i="1" dirty="0">
                <a:solidFill>
                  <a:srgbClr val="94003F"/>
                </a:solidFill>
              </a:rPr>
              <a:t>3</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4509114" y="1765952"/>
            <a:ext cx="3942874" cy="2002674"/>
          </a:xfrm>
          <a:prstGeom prst="rect">
            <a:avLst/>
          </a:prstGeom>
        </p:spPr>
      </p:pic>
      <p:sp>
        <p:nvSpPr>
          <p:cNvPr id="2" name="标题 1"/>
          <p:cNvSpPr>
            <a:spLocks noGrp="1"/>
          </p:cNvSpPr>
          <p:nvPr>
            <p:ph type="title"/>
          </p:nvPr>
        </p:nvSpPr>
        <p:spPr/>
        <p:txBody>
          <a:bodyPr/>
          <a:lstStyle/>
          <a:p>
            <a:r>
              <a:rPr lang="zh-CN" altLang="en-US" dirty="0"/>
              <a:t>多边形着色</a:t>
            </a:r>
            <a:endParaRPr lang="zh-CN" altLang="en-US" dirty="0"/>
          </a:p>
        </p:txBody>
      </p:sp>
      <p:sp>
        <p:nvSpPr>
          <p:cNvPr id="3" name="内容占位符 2"/>
          <p:cNvSpPr>
            <a:spLocks noGrp="1"/>
          </p:cNvSpPr>
          <p:nvPr>
            <p:ph idx="1"/>
          </p:nvPr>
        </p:nvSpPr>
        <p:spPr/>
        <p:txBody>
          <a:bodyPr>
            <a:normAutofit/>
          </a:bodyPr>
          <a:lstStyle/>
          <a:p>
            <a:pPr>
              <a:buClr>
                <a:srgbClr val="94003F"/>
              </a:buClr>
            </a:pPr>
            <a:r>
              <a:rPr lang="zh-CN" altLang="en-US" sz="2400" dirty="0"/>
              <a:t>着色（</a:t>
            </a:r>
            <a:r>
              <a:rPr lang="en-US" altLang="zh-CN" sz="2400" dirty="0"/>
              <a:t>Shading</a:t>
            </a:r>
            <a:r>
              <a:rPr lang="zh-CN" altLang="en-US" sz="2400" dirty="0"/>
              <a:t>）：</a:t>
            </a:r>
            <a:endParaRPr lang="zh-CN" altLang="en-US" sz="2400" dirty="0"/>
          </a:p>
          <a:p>
            <a:pPr lvl="1">
              <a:buClr>
                <a:schemeClr val="tx1"/>
              </a:buClr>
            </a:pPr>
            <a:r>
              <a:rPr lang="zh-CN" altLang="en-US" sz="1800" dirty="0"/>
              <a:t>根据光源与材质决定场景中</a:t>
            </a:r>
            <a:endParaRPr lang="en-US" altLang="zh-CN" sz="1800" dirty="0"/>
          </a:p>
          <a:p>
            <a:pPr lvl="1">
              <a:buClr>
                <a:schemeClr val="tx1"/>
              </a:buClr>
            </a:pPr>
            <a:r>
              <a:rPr lang="zh-CN" altLang="en-US" sz="1800" dirty="0"/>
              <a:t>某一曲面点的观测颜色</a:t>
            </a:r>
            <a:endParaRPr lang="en-US" altLang="zh-CN" sz="1800" dirty="0"/>
          </a:p>
          <a:p>
            <a:pPr lvl="1">
              <a:buClr>
                <a:schemeClr val="tx1"/>
              </a:buClr>
            </a:pPr>
            <a:endParaRPr lang="en-US" altLang="zh-CN" sz="1800" dirty="0"/>
          </a:p>
          <a:p>
            <a:pPr marL="457200" lvl="1" indent="0">
              <a:buClr>
                <a:schemeClr val="tx1"/>
              </a:buClr>
              <a:buNone/>
            </a:pPr>
            <a:endParaRPr lang="en-US" altLang="zh-CN" sz="1800" dirty="0"/>
          </a:p>
          <a:p>
            <a:r>
              <a:rPr lang="zh-CN" altLang="en-US" sz="2400" dirty="0"/>
              <a:t>多边形着色：</a:t>
            </a:r>
            <a:endParaRPr lang="zh-CN" altLang="en-US" sz="2400" dirty="0"/>
          </a:p>
          <a:p>
            <a:pPr lvl="1">
              <a:buClr>
                <a:schemeClr val="tx1"/>
              </a:buClr>
            </a:pPr>
            <a:r>
              <a:rPr lang="zh-CN" altLang="en-US" sz="1800" dirty="0"/>
              <a:t>曲面的离散表示</a:t>
            </a:r>
            <a:endParaRPr lang="en-US" altLang="zh-CN" sz="1800" dirty="0"/>
          </a:p>
          <a:p>
            <a:pPr lvl="1">
              <a:buClr>
                <a:schemeClr val="tx1"/>
              </a:buClr>
            </a:pPr>
            <a:r>
              <a:rPr lang="zh-CN" altLang="en-US" sz="1800" dirty="0"/>
              <a:t>如何获得连续</a:t>
            </a:r>
            <a:r>
              <a:rPr lang="en-US" altLang="zh-CN" sz="1800" dirty="0"/>
              <a:t>or</a:t>
            </a:r>
            <a:r>
              <a:rPr lang="zh-CN" altLang="en-US" sz="1800" dirty="0"/>
              <a:t>光滑的着色效果？</a:t>
            </a:r>
            <a:endParaRPr lang="zh-CN" altLang="en-US" sz="1800"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fld>
            <a:endParaRPr lang="zh-CN" altLang="en-US"/>
          </a:p>
        </p:txBody>
      </p:sp>
      <p:sp>
        <p:nvSpPr>
          <p:cNvPr id="8" name="矩形 7"/>
          <p:cNvSpPr/>
          <p:nvPr/>
        </p:nvSpPr>
        <p:spPr>
          <a:xfrm>
            <a:off x="4098471" y="1196241"/>
            <a:ext cx="3883948" cy="369332"/>
          </a:xfrm>
          <a:prstGeom prst="rect">
            <a:avLst/>
          </a:prstGeom>
        </p:spPr>
        <p:txBody>
          <a:bodyPr wrap="none">
            <a:spAutoFit/>
          </a:bodyPr>
          <a:lstStyle/>
          <a:p>
            <a:r>
              <a:rPr lang="zh-CN" altLang="en-US" b="1" dirty="0">
                <a:solidFill>
                  <a:srgbClr val="00B0F0"/>
                </a:solidFill>
                <a:effectLst>
                  <a:outerShdw blurRad="38100" dist="38100" dir="2700000" algn="tl">
                    <a:srgbClr val="000000">
                      <a:alpha val="43137"/>
                    </a:srgbClr>
                  </a:outerShdw>
                </a:effectLst>
                <a:hlinkClick r:id="rId2"/>
              </a:rPr>
              <a:t>https://en.wikipedia.org/wiki/Shading</a:t>
            </a:r>
            <a:endParaRPr lang="zh-CN" altLang="en-US" b="1" dirty="0">
              <a:solidFill>
                <a:srgbClr val="00B0F0"/>
              </a:solidFill>
              <a:effectLst>
                <a:outerShdw blurRad="38100" dist="38100" dir="2700000" algn="tl">
                  <a:srgbClr val="000000">
                    <a:alpha val="43137"/>
                  </a:srgbClr>
                </a:outerShdw>
              </a:effectLst>
            </a:endParaRPr>
          </a:p>
        </p:txBody>
      </p:sp>
      <p:pic>
        <p:nvPicPr>
          <p:cNvPr id="9" name="图片 8"/>
          <p:cNvPicPr>
            <a:picLocks noChangeAspect="1"/>
          </p:cNvPicPr>
          <p:nvPr/>
        </p:nvPicPr>
        <p:blipFill>
          <a:blip r:embed="rId3"/>
          <a:stretch>
            <a:fillRect/>
          </a:stretch>
        </p:blipFill>
        <p:spPr>
          <a:xfrm>
            <a:off x="7911634" y="659714"/>
            <a:ext cx="829576" cy="823651"/>
          </a:xfrm>
          <a:prstGeom prst="rect">
            <a:avLst/>
          </a:prstGeom>
        </p:spPr>
      </p:pic>
      <p:pic>
        <p:nvPicPr>
          <p:cNvPr id="10" name="图片 9"/>
          <p:cNvPicPr>
            <a:picLocks noChangeAspect="1"/>
          </p:cNvPicPr>
          <p:nvPr/>
        </p:nvPicPr>
        <p:blipFill>
          <a:blip r:embed="rId4"/>
          <a:stretch>
            <a:fillRect/>
          </a:stretch>
        </p:blipFill>
        <p:spPr>
          <a:xfrm>
            <a:off x="848092" y="4289467"/>
            <a:ext cx="2437274" cy="1980000"/>
          </a:xfrm>
          <a:prstGeom prst="rect">
            <a:avLst/>
          </a:prstGeom>
        </p:spPr>
      </p:pic>
      <p:pic>
        <p:nvPicPr>
          <p:cNvPr id="11" name="图片 10"/>
          <p:cNvPicPr>
            <a:picLocks noChangeAspect="1"/>
          </p:cNvPicPr>
          <p:nvPr/>
        </p:nvPicPr>
        <p:blipFill>
          <a:blip r:embed="rId5"/>
          <a:stretch>
            <a:fillRect/>
          </a:stretch>
        </p:blipFill>
        <p:spPr>
          <a:xfrm>
            <a:off x="3502157" y="4289467"/>
            <a:ext cx="2437274" cy="1980000"/>
          </a:xfrm>
          <a:prstGeom prst="rect">
            <a:avLst/>
          </a:prstGeom>
        </p:spPr>
      </p:pic>
      <p:pic>
        <p:nvPicPr>
          <p:cNvPr id="12" name="图片 11"/>
          <p:cNvPicPr>
            <a:picLocks noChangeAspect="1"/>
          </p:cNvPicPr>
          <p:nvPr/>
        </p:nvPicPr>
        <p:blipFill>
          <a:blip r:embed="rId6"/>
          <a:stretch>
            <a:fillRect/>
          </a:stretch>
        </p:blipFill>
        <p:spPr>
          <a:xfrm>
            <a:off x="6154417" y="4289467"/>
            <a:ext cx="2437274" cy="19800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均匀着色</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sz="2400" dirty="0"/>
                  <a:t>在同一平面多边形上，法向</a:t>
                </a:r>
                <a14:m>
                  <m:oMath xmlns:m="http://schemas.openxmlformats.org/officeDocument/2006/math">
                    <m:r>
                      <a:rPr lang="en-US" altLang="zh-CN" sz="2400" i="1" dirty="0" smtClean="0">
                        <a:latin typeface="Cambria Math" panose="02040503050406030204" charset="0"/>
                      </a:rPr>
                      <m:t>𝑛</m:t>
                    </m:r>
                  </m:oMath>
                </a14:m>
                <a:r>
                  <a:rPr lang="zh-CN" altLang="en-US" sz="2400" dirty="0"/>
                  <a:t>为常向量</a:t>
                </a:r>
                <a:endParaRPr lang="zh-CN" altLang="en-US" sz="2400" dirty="0"/>
              </a:p>
              <a:p>
                <a:r>
                  <a:rPr lang="zh-CN" altLang="en-US" sz="2400" dirty="0"/>
                  <a:t>视点在无穷远，视点方向</a:t>
                </a:r>
                <a14:m>
                  <m:oMath xmlns:m="http://schemas.openxmlformats.org/officeDocument/2006/math">
                    <m:r>
                      <a:rPr lang="en-US" altLang="zh-CN" sz="2400" i="1" dirty="0" smtClean="0">
                        <a:latin typeface="Cambria Math" panose="02040503050406030204" charset="0"/>
                      </a:rPr>
                      <m:t>𝑣</m:t>
                    </m:r>
                  </m:oMath>
                </a14:m>
                <a:r>
                  <a:rPr lang="zh-CN" altLang="en-US" sz="2400" dirty="0"/>
                  <a:t>是常向量</a:t>
                </a:r>
                <a:endParaRPr lang="zh-CN" altLang="en-US" sz="2400" dirty="0"/>
              </a:p>
              <a:p>
                <a:r>
                  <a:rPr lang="zh-CN" altLang="en-US" sz="2400" dirty="0"/>
                  <a:t>光源在无穷远，入射方向</a:t>
                </a:r>
                <a14:m>
                  <m:oMath xmlns:m="http://schemas.openxmlformats.org/officeDocument/2006/math">
                    <m:r>
                      <a:rPr lang="en-US" altLang="zh-CN" sz="2400" i="1" dirty="0" smtClean="0">
                        <a:latin typeface="Cambria Math" panose="02040503050406030204" charset="0"/>
                      </a:rPr>
                      <m:t>𝑙</m:t>
                    </m:r>
                  </m:oMath>
                </a14:m>
                <a:r>
                  <a:rPr lang="zh-CN" altLang="en-US" sz="2400" dirty="0"/>
                  <a:t>也是常向量</a:t>
                </a:r>
                <a:endParaRPr lang="zh-CN" altLang="en-US" sz="2400" dirty="0"/>
              </a:p>
              <a:p>
                <a:r>
                  <a:rPr lang="zh-CN" altLang="en-US" sz="2400" dirty="0"/>
                  <a:t>从而对于每个多边形，只需要计算其上一点的颜色，其它点的颜色与它相同，这种明暗绘制方式就叫</a:t>
                </a:r>
                <a:r>
                  <a:rPr lang="zh-CN" altLang="en-US" sz="2400" dirty="0">
                    <a:solidFill>
                      <a:srgbClr val="0000FF"/>
                    </a:solidFill>
                  </a:rPr>
                  <a:t>均匀着色</a:t>
                </a:r>
                <a:endParaRPr lang="zh-CN" altLang="en-US" sz="2400" dirty="0">
                  <a:solidFill>
                    <a:srgbClr val="0000FF"/>
                  </a:solidFill>
                </a:endParaRPr>
              </a:p>
              <a:p>
                <a:pPr>
                  <a:buClr>
                    <a:srgbClr val="94003F"/>
                  </a:buClr>
                </a:pPr>
                <a:endParaRPr lang="en-US" altLang="zh-CN" sz="2400" dirty="0"/>
              </a:p>
              <a:p>
                <a:pPr marL="0" indent="0">
                  <a:buClr>
                    <a:srgbClr val="94003F"/>
                  </a:buClr>
                  <a:buNone/>
                </a:pPr>
                <a:endParaRPr lang="en-US" altLang="zh-CN" sz="2400" dirty="0"/>
              </a:p>
              <a:p>
                <a:pPr lvl="1">
                  <a:buClr>
                    <a:schemeClr val="tx1"/>
                  </a:buClr>
                </a:pPr>
                <a:endParaRPr lang="zh-CN" altLang="en-US" sz="1800"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t="-259" b="4"/>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fld>
            <a:endParaRPr lang="zh-CN" altLang="en-US"/>
          </a:p>
        </p:txBody>
      </p:sp>
      <p:pic>
        <p:nvPicPr>
          <p:cNvPr id="8" name="Picture 4" descr="an06f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403677" y="3720795"/>
            <a:ext cx="3816350" cy="1970087"/>
          </a:xfrm>
          <a:prstGeom prst="rect">
            <a:avLst/>
          </a:prstGeom>
          <a:noFill/>
        </p:spPr>
      </p:pic>
      <p:pic>
        <p:nvPicPr>
          <p:cNvPr id="10" name="图片 4"/>
          <p:cNvPicPr>
            <a:picLocks noChangeAspect="1"/>
          </p:cNvPicPr>
          <p:nvPr/>
        </p:nvPicPr>
        <p:blipFill>
          <a:blip r:embed="rId3"/>
          <a:stretch>
            <a:fillRect/>
          </a:stretch>
        </p:blipFill>
        <p:spPr>
          <a:xfrm>
            <a:off x="985374" y="3774583"/>
            <a:ext cx="2687593" cy="208741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2996667" y="1740785"/>
            <a:ext cx="3373396" cy="2210137"/>
          </a:xfrm>
          <a:prstGeom prst="rect">
            <a:avLst/>
          </a:prstGeom>
        </p:spPr>
      </p:pic>
      <p:sp>
        <p:nvSpPr>
          <p:cNvPr id="2" name="标题 1"/>
          <p:cNvSpPr>
            <a:spLocks noGrp="1"/>
          </p:cNvSpPr>
          <p:nvPr>
            <p:ph type="title"/>
          </p:nvPr>
        </p:nvSpPr>
        <p:spPr/>
        <p:txBody>
          <a:bodyPr/>
          <a:lstStyle/>
          <a:p>
            <a:r>
              <a:rPr lang="zh-CN" altLang="en-US" dirty="0"/>
              <a:t>均匀着色</a:t>
            </a:r>
            <a:endParaRPr lang="zh-CN" altLang="en-US" dirty="0"/>
          </a:p>
        </p:txBody>
      </p:sp>
      <p:sp>
        <p:nvSpPr>
          <p:cNvPr id="3" name="内容占位符 2"/>
          <p:cNvSpPr>
            <a:spLocks noGrp="1"/>
          </p:cNvSpPr>
          <p:nvPr>
            <p:ph idx="1"/>
          </p:nvPr>
        </p:nvSpPr>
        <p:spPr/>
        <p:txBody>
          <a:bodyPr>
            <a:normAutofit/>
          </a:bodyPr>
          <a:lstStyle/>
          <a:p>
            <a:r>
              <a:rPr lang="zh-CN" altLang="en-US" sz="2400" dirty="0"/>
              <a:t>均匀着色会使多边形网格中不同的多边形具有不同颜色</a:t>
            </a:r>
            <a:endParaRPr lang="en-US" altLang="zh-CN" sz="2400" dirty="0"/>
          </a:p>
          <a:p>
            <a:endParaRPr lang="en-US" altLang="zh-CN" sz="2400" dirty="0"/>
          </a:p>
          <a:p>
            <a:endParaRPr lang="en-US" altLang="zh-CN" sz="2400" dirty="0"/>
          </a:p>
          <a:p>
            <a:endParaRPr lang="en-US" altLang="zh-CN" sz="2400" dirty="0"/>
          </a:p>
          <a:p>
            <a:endParaRPr lang="en-US" altLang="zh-CN" sz="2400" dirty="0"/>
          </a:p>
          <a:p>
            <a:r>
              <a:rPr lang="en-US" altLang="zh-CN" sz="2400" dirty="0">
                <a:solidFill>
                  <a:srgbClr val="0000FF"/>
                </a:solidFill>
              </a:rPr>
              <a:t>Mach</a:t>
            </a:r>
            <a:r>
              <a:rPr lang="zh-CN" altLang="en-US" sz="2400" dirty="0">
                <a:solidFill>
                  <a:srgbClr val="0000FF"/>
                </a:solidFill>
              </a:rPr>
              <a:t>带效应</a:t>
            </a:r>
            <a:endParaRPr lang="en-US" altLang="zh-CN" sz="1800" dirty="0">
              <a:solidFill>
                <a:srgbClr val="0000FF"/>
              </a:solidFill>
            </a:endParaRPr>
          </a:p>
          <a:p>
            <a:pPr lvl="1">
              <a:buClr>
                <a:schemeClr val="tx1"/>
              </a:buClr>
            </a:pPr>
            <a:r>
              <a:rPr lang="zh-CN" altLang="en-US" sz="1800" dirty="0"/>
              <a:t>边缘感知增强</a:t>
            </a:r>
            <a:endParaRPr lang="en-US" altLang="zh-CN" sz="2400" dirty="0"/>
          </a:p>
          <a:p>
            <a:pPr lvl="1">
              <a:buClr>
                <a:schemeClr val="tx1"/>
              </a:buClr>
            </a:pPr>
            <a:endParaRPr lang="zh-CN" altLang="en-US" sz="1800"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fld>
            <a:endParaRPr lang="zh-CN" altLang="en-US"/>
          </a:p>
        </p:txBody>
      </p:sp>
      <p:pic>
        <p:nvPicPr>
          <p:cNvPr id="6" name="图片 5"/>
          <p:cNvPicPr>
            <a:picLocks noChangeAspect="1"/>
          </p:cNvPicPr>
          <p:nvPr/>
        </p:nvPicPr>
        <p:blipFill>
          <a:blip r:embed="rId2"/>
          <a:stretch>
            <a:fillRect/>
          </a:stretch>
        </p:blipFill>
        <p:spPr>
          <a:xfrm>
            <a:off x="712691" y="4390534"/>
            <a:ext cx="3175294" cy="2070781"/>
          </a:xfrm>
          <a:prstGeom prst="rect">
            <a:avLst/>
          </a:prstGeom>
        </p:spPr>
      </p:pic>
      <p:grpSp>
        <p:nvGrpSpPr>
          <p:cNvPr id="8" name="Group 10"/>
          <p:cNvGrpSpPr/>
          <p:nvPr/>
        </p:nvGrpSpPr>
        <p:grpSpPr bwMode="auto">
          <a:xfrm>
            <a:off x="4224389" y="4406192"/>
            <a:ext cx="4214507" cy="1845756"/>
            <a:chOff x="3076" y="2418"/>
            <a:chExt cx="2208" cy="967"/>
          </a:xfrm>
        </p:grpSpPr>
        <p:pic>
          <p:nvPicPr>
            <p:cNvPr id="10" name="Picture 4" descr="an06f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6" y="2452"/>
              <a:ext cx="2160" cy="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8"/>
            <p:cNvSpPr txBox="1">
              <a:spLocks noChangeArrowheads="1"/>
            </p:cNvSpPr>
            <p:nvPr/>
          </p:nvSpPr>
          <p:spPr bwMode="auto">
            <a:xfrm>
              <a:off x="3076" y="2418"/>
              <a:ext cx="983" cy="1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eaLnBrk="0" hangingPunct="0">
                <a:spcBef>
                  <a:spcPct val="20000"/>
                </a:spcBef>
                <a:buFont typeface="Wingdings 2" panose="05020102010507070707" charset="2"/>
                <a:buChar char="¡"/>
                <a:defRPr sz="2800" b="1">
                  <a:solidFill>
                    <a:srgbClr val="000000"/>
                  </a:solidFill>
                  <a:latin typeface="华文新魏" panose="02010800040101010101" charset="-122"/>
                  <a:ea typeface="华文新魏" panose="02010800040101010101" charset="-122"/>
                </a:defRPr>
              </a:lvl1pPr>
              <a:lvl2pPr marL="742950" indent="-285750" algn="l" eaLnBrk="0" hangingPunct="0">
                <a:spcBef>
                  <a:spcPct val="20000"/>
                </a:spcBef>
                <a:buSzPct val="80000"/>
                <a:buFont typeface="Wingdings" panose="05000000000000000000" pitchFamily="2" charset="2"/>
                <a:buChar char="l"/>
                <a:defRPr sz="2000">
                  <a:solidFill>
                    <a:srgbClr val="000000"/>
                  </a:solidFill>
                  <a:latin typeface="华文新魏" panose="02010800040101010101" charset="-122"/>
                  <a:ea typeface="华文新魏" panose="02010800040101010101" charset="-122"/>
                </a:defRPr>
              </a:lvl2pPr>
              <a:lvl3pPr marL="1143000" indent="-228600" algn="l" eaLnBrk="0" hangingPunct="0">
                <a:spcBef>
                  <a:spcPct val="20000"/>
                </a:spcBef>
                <a:buSzPct val="130000"/>
                <a:buFont typeface="Wingdings" panose="05000000000000000000" pitchFamily="2" charset="2"/>
                <a:buChar char="§"/>
                <a:defRPr>
                  <a:solidFill>
                    <a:srgbClr val="000000"/>
                  </a:solidFill>
                  <a:latin typeface="华文新魏" panose="02010800040101010101" charset="-122"/>
                  <a:ea typeface="华文新魏" panose="02010800040101010101" charset="-122"/>
                </a:defRPr>
              </a:lvl3pPr>
              <a:lvl4pPr marL="1600200" indent="-228600" algn="l" eaLnBrk="0" hangingPunct="0">
                <a:spcBef>
                  <a:spcPct val="20000"/>
                </a:spcBef>
                <a:buSzPct val="130000"/>
                <a:buChar char="•"/>
                <a:defRPr sz="1600">
                  <a:solidFill>
                    <a:srgbClr val="000000"/>
                  </a:solidFill>
                  <a:latin typeface="华文新魏" panose="02010800040101010101" charset="-122"/>
                  <a:ea typeface="华文新魏" panose="02010800040101010101" charset="-122"/>
                </a:defRPr>
              </a:lvl4pPr>
              <a:lvl5pPr marL="2057400" indent="-228600" algn="l" eaLnBrk="0" hangingPunct="0">
                <a:spcBef>
                  <a:spcPct val="20000"/>
                </a:spcBef>
                <a:buFont typeface="Wingdings" panose="05000000000000000000" pitchFamily="2" charset="2"/>
                <a:buChar char="§"/>
                <a:defRPr sz="1400">
                  <a:solidFill>
                    <a:srgbClr val="000000"/>
                  </a:solidFill>
                  <a:latin typeface="华文新魏" panose="02010800040101010101" charset="-122"/>
                  <a:ea typeface="华文新魏" panose="02010800040101010101" charset="-122"/>
                </a:defRPr>
              </a:lvl5pPr>
              <a:lvl6pPr marL="2514600" indent="-228600" eaLnBrk="0" fontAlgn="base" hangingPunct="0">
                <a:spcBef>
                  <a:spcPct val="20000"/>
                </a:spcBef>
                <a:spcAft>
                  <a:spcPct val="0"/>
                </a:spcAft>
                <a:buFont typeface="Wingdings" panose="05000000000000000000" pitchFamily="2" charset="2"/>
                <a:buChar char="§"/>
                <a:defRPr sz="1400">
                  <a:solidFill>
                    <a:srgbClr val="000000"/>
                  </a:solidFill>
                  <a:latin typeface="华文新魏" panose="02010800040101010101" charset="-122"/>
                  <a:ea typeface="华文新魏" panose="02010800040101010101" charset="-122"/>
                </a:defRPr>
              </a:lvl6pPr>
              <a:lvl7pPr marL="2971800" indent="-228600" eaLnBrk="0" fontAlgn="base" hangingPunct="0">
                <a:spcBef>
                  <a:spcPct val="20000"/>
                </a:spcBef>
                <a:spcAft>
                  <a:spcPct val="0"/>
                </a:spcAft>
                <a:buFont typeface="Wingdings" panose="05000000000000000000" pitchFamily="2" charset="2"/>
                <a:buChar char="§"/>
                <a:defRPr sz="1400">
                  <a:solidFill>
                    <a:srgbClr val="000000"/>
                  </a:solidFill>
                  <a:latin typeface="华文新魏" panose="02010800040101010101" charset="-122"/>
                  <a:ea typeface="华文新魏" panose="02010800040101010101" charset="-122"/>
                </a:defRPr>
              </a:lvl7pPr>
              <a:lvl8pPr marL="3429000" indent="-228600" eaLnBrk="0" fontAlgn="base" hangingPunct="0">
                <a:spcBef>
                  <a:spcPct val="20000"/>
                </a:spcBef>
                <a:spcAft>
                  <a:spcPct val="0"/>
                </a:spcAft>
                <a:buFont typeface="Wingdings" panose="05000000000000000000" pitchFamily="2" charset="2"/>
                <a:buChar char="§"/>
                <a:defRPr sz="1400">
                  <a:solidFill>
                    <a:srgbClr val="000000"/>
                  </a:solidFill>
                  <a:latin typeface="华文新魏" panose="02010800040101010101" charset="-122"/>
                  <a:ea typeface="华文新魏" panose="02010800040101010101" charset="-122"/>
                </a:defRPr>
              </a:lvl8pPr>
              <a:lvl9pPr marL="3886200" indent="-228600" eaLnBrk="0" fontAlgn="base" hangingPunct="0">
                <a:spcBef>
                  <a:spcPct val="20000"/>
                </a:spcBef>
                <a:spcAft>
                  <a:spcPct val="0"/>
                </a:spcAft>
                <a:buFont typeface="Wingdings" panose="05000000000000000000" pitchFamily="2" charset="2"/>
                <a:buChar char="§"/>
                <a:defRPr sz="1400">
                  <a:solidFill>
                    <a:srgbClr val="000000"/>
                  </a:solidFill>
                  <a:latin typeface="华文新魏" panose="02010800040101010101" charset="-122"/>
                  <a:ea typeface="华文新魏" panose="02010800040101010101" charset="-122"/>
                </a:defRPr>
              </a:lvl9pPr>
            </a:lstStyle>
            <a:p>
              <a:pPr algn="r" eaLnBrk="1" hangingPunct="1">
                <a:spcBef>
                  <a:spcPct val="0"/>
                </a:spcBef>
                <a:buFontTx/>
                <a:buNone/>
              </a:pPr>
              <a:r>
                <a:rPr lang="zh-CN" altLang="en-US" sz="1800" b="0" dirty="0">
                  <a:solidFill>
                    <a:schemeClr val="tx1"/>
                  </a:solidFill>
                  <a:latin typeface="Arial" panose="020B0604020202020204" pitchFamily="34" charset="0"/>
                  <a:ea typeface="楷体_GB2312" charset="0"/>
                </a:rPr>
                <a:t>感受到的强度</a:t>
              </a:r>
              <a:endParaRPr lang="zh-CN" altLang="en-US" sz="1800" b="0" dirty="0">
                <a:solidFill>
                  <a:schemeClr val="tx1"/>
                </a:solidFill>
                <a:latin typeface="Arial" panose="020B0604020202020204" pitchFamily="34" charset="0"/>
                <a:ea typeface="楷体_GB2312" charset="0"/>
              </a:endParaRPr>
            </a:p>
          </p:txBody>
        </p:sp>
        <p:sp>
          <p:nvSpPr>
            <p:cNvPr id="12" name="Text Box 9"/>
            <p:cNvSpPr txBox="1">
              <a:spLocks noChangeArrowheads="1"/>
            </p:cNvSpPr>
            <p:nvPr/>
          </p:nvSpPr>
          <p:spPr bwMode="auto">
            <a:xfrm>
              <a:off x="4448" y="2826"/>
              <a:ext cx="836" cy="2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Font typeface="Wingdings 2" panose="05020102010507070707" charset="2"/>
                <a:buChar char="¡"/>
                <a:defRPr sz="2800" b="1">
                  <a:solidFill>
                    <a:srgbClr val="000000"/>
                  </a:solidFill>
                  <a:latin typeface="华文新魏" panose="02010800040101010101" charset="-122"/>
                  <a:ea typeface="华文新魏" panose="02010800040101010101" charset="-122"/>
                </a:defRPr>
              </a:lvl1pPr>
              <a:lvl2pPr marL="742950" indent="-285750" algn="l" eaLnBrk="0" hangingPunct="0">
                <a:spcBef>
                  <a:spcPct val="20000"/>
                </a:spcBef>
                <a:buSzPct val="80000"/>
                <a:buFont typeface="Wingdings" panose="05000000000000000000" pitchFamily="2" charset="2"/>
                <a:buChar char="l"/>
                <a:defRPr sz="2000">
                  <a:solidFill>
                    <a:srgbClr val="000000"/>
                  </a:solidFill>
                  <a:latin typeface="华文新魏" panose="02010800040101010101" charset="-122"/>
                  <a:ea typeface="华文新魏" panose="02010800040101010101" charset="-122"/>
                </a:defRPr>
              </a:lvl2pPr>
              <a:lvl3pPr marL="1143000" indent="-228600" algn="l" eaLnBrk="0" hangingPunct="0">
                <a:spcBef>
                  <a:spcPct val="20000"/>
                </a:spcBef>
                <a:buSzPct val="130000"/>
                <a:buFont typeface="Wingdings" panose="05000000000000000000" pitchFamily="2" charset="2"/>
                <a:buChar char="§"/>
                <a:defRPr>
                  <a:solidFill>
                    <a:srgbClr val="000000"/>
                  </a:solidFill>
                  <a:latin typeface="华文新魏" panose="02010800040101010101" charset="-122"/>
                  <a:ea typeface="华文新魏" panose="02010800040101010101" charset="-122"/>
                </a:defRPr>
              </a:lvl3pPr>
              <a:lvl4pPr marL="1600200" indent="-228600" algn="l" eaLnBrk="0" hangingPunct="0">
                <a:spcBef>
                  <a:spcPct val="20000"/>
                </a:spcBef>
                <a:buSzPct val="130000"/>
                <a:buChar char="•"/>
                <a:defRPr sz="1600">
                  <a:solidFill>
                    <a:srgbClr val="000000"/>
                  </a:solidFill>
                  <a:latin typeface="华文新魏" panose="02010800040101010101" charset="-122"/>
                  <a:ea typeface="华文新魏" panose="02010800040101010101" charset="-122"/>
                </a:defRPr>
              </a:lvl4pPr>
              <a:lvl5pPr marL="2057400" indent="-228600" algn="l" eaLnBrk="0" hangingPunct="0">
                <a:spcBef>
                  <a:spcPct val="20000"/>
                </a:spcBef>
                <a:buFont typeface="Wingdings" panose="05000000000000000000" pitchFamily="2" charset="2"/>
                <a:buChar char="§"/>
                <a:defRPr sz="1400">
                  <a:solidFill>
                    <a:srgbClr val="000000"/>
                  </a:solidFill>
                  <a:latin typeface="华文新魏" panose="02010800040101010101" charset="-122"/>
                  <a:ea typeface="华文新魏" panose="02010800040101010101" charset="-122"/>
                </a:defRPr>
              </a:lvl5pPr>
              <a:lvl6pPr marL="2514600" indent="-228600" eaLnBrk="0" fontAlgn="base" hangingPunct="0">
                <a:spcBef>
                  <a:spcPct val="20000"/>
                </a:spcBef>
                <a:spcAft>
                  <a:spcPct val="0"/>
                </a:spcAft>
                <a:buFont typeface="Wingdings" panose="05000000000000000000" pitchFamily="2" charset="2"/>
                <a:buChar char="§"/>
                <a:defRPr sz="1400">
                  <a:solidFill>
                    <a:srgbClr val="000000"/>
                  </a:solidFill>
                  <a:latin typeface="华文新魏" panose="02010800040101010101" charset="-122"/>
                  <a:ea typeface="华文新魏" panose="02010800040101010101" charset="-122"/>
                </a:defRPr>
              </a:lvl6pPr>
              <a:lvl7pPr marL="2971800" indent="-228600" eaLnBrk="0" fontAlgn="base" hangingPunct="0">
                <a:spcBef>
                  <a:spcPct val="20000"/>
                </a:spcBef>
                <a:spcAft>
                  <a:spcPct val="0"/>
                </a:spcAft>
                <a:buFont typeface="Wingdings" panose="05000000000000000000" pitchFamily="2" charset="2"/>
                <a:buChar char="§"/>
                <a:defRPr sz="1400">
                  <a:solidFill>
                    <a:srgbClr val="000000"/>
                  </a:solidFill>
                  <a:latin typeface="华文新魏" panose="02010800040101010101" charset="-122"/>
                  <a:ea typeface="华文新魏" panose="02010800040101010101" charset="-122"/>
                </a:defRPr>
              </a:lvl7pPr>
              <a:lvl8pPr marL="3429000" indent="-228600" eaLnBrk="0" fontAlgn="base" hangingPunct="0">
                <a:spcBef>
                  <a:spcPct val="20000"/>
                </a:spcBef>
                <a:spcAft>
                  <a:spcPct val="0"/>
                </a:spcAft>
                <a:buFont typeface="Wingdings" panose="05000000000000000000" pitchFamily="2" charset="2"/>
                <a:buChar char="§"/>
                <a:defRPr sz="1400">
                  <a:solidFill>
                    <a:srgbClr val="000000"/>
                  </a:solidFill>
                  <a:latin typeface="华文新魏" panose="02010800040101010101" charset="-122"/>
                  <a:ea typeface="华文新魏" panose="02010800040101010101" charset="-122"/>
                </a:defRPr>
              </a:lvl8pPr>
              <a:lvl9pPr marL="3886200" indent="-228600" eaLnBrk="0" fontAlgn="base" hangingPunct="0">
                <a:spcBef>
                  <a:spcPct val="20000"/>
                </a:spcBef>
                <a:spcAft>
                  <a:spcPct val="0"/>
                </a:spcAft>
                <a:buFont typeface="Wingdings" panose="05000000000000000000" pitchFamily="2" charset="2"/>
                <a:buChar char="§"/>
                <a:defRPr sz="1400">
                  <a:solidFill>
                    <a:srgbClr val="000000"/>
                  </a:solidFill>
                  <a:latin typeface="华文新魏" panose="02010800040101010101" charset="-122"/>
                  <a:ea typeface="华文新魏" panose="02010800040101010101" charset="-122"/>
                </a:defRPr>
              </a:lvl9pPr>
            </a:lstStyle>
            <a:p>
              <a:pPr eaLnBrk="1" hangingPunct="1">
                <a:spcBef>
                  <a:spcPct val="0"/>
                </a:spcBef>
                <a:buFontTx/>
                <a:buNone/>
              </a:pPr>
              <a:r>
                <a:rPr lang="zh-CN" altLang="en-US" sz="1800" b="0">
                  <a:solidFill>
                    <a:schemeClr val="tx1"/>
                  </a:solidFill>
                  <a:latin typeface="Arial" panose="020B0604020202020204" pitchFamily="34" charset="0"/>
                  <a:ea typeface="楷体_GB2312" charset="0"/>
                </a:rPr>
                <a:t>实际的强度</a:t>
              </a:r>
              <a:endParaRPr lang="zh-CN" altLang="en-US" sz="1800" b="0">
                <a:solidFill>
                  <a:schemeClr val="tx1"/>
                </a:solidFill>
                <a:latin typeface="Arial" panose="020B0604020202020204" pitchFamily="34" charset="0"/>
                <a:ea typeface="楷体_GB2312" charset="0"/>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光滑着色（</a:t>
            </a:r>
            <a:r>
              <a:rPr lang="en-US" altLang="zh-CN" dirty="0" err="1"/>
              <a:t>Gouraud</a:t>
            </a:r>
            <a:r>
              <a:rPr lang="zh-CN" altLang="en-US" dirty="0"/>
              <a:t> 着色）</a:t>
            </a:r>
            <a:endParaRPr lang="zh-CN" altLang="en-US" dirty="0"/>
          </a:p>
        </p:txBody>
      </p:sp>
      <p:sp>
        <p:nvSpPr>
          <p:cNvPr id="3" name="内容占位符 2"/>
          <p:cNvSpPr>
            <a:spLocks noGrp="1"/>
          </p:cNvSpPr>
          <p:nvPr>
            <p:ph idx="1"/>
          </p:nvPr>
        </p:nvSpPr>
        <p:spPr/>
        <p:txBody>
          <a:bodyPr/>
          <a:lstStyle/>
          <a:p>
            <a:r>
              <a:rPr lang="zh-CN" altLang="en-US" sz="2400" dirty="0"/>
              <a:t>在网格中每个顶点处有几个多边形交于该点，每个多边</a:t>
            </a:r>
            <a:endParaRPr lang="en-US" altLang="zh-CN" sz="2400" dirty="0"/>
          </a:p>
          <a:p>
            <a:pPr marL="0" indent="0">
              <a:buNone/>
            </a:pPr>
            <a:r>
              <a:rPr lang="en-US" altLang="zh-CN" sz="2400" dirty="0"/>
              <a:t>    </a:t>
            </a:r>
            <a:r>
              <a:rPr lang="zh-CN" altLang="en-US" sz="2400" dirty="0"/>
              <a:t>形有一个法向，取这几个法向的平均得到该点的法向：</a:t>
            </a:r>
            <a:endParaRPr lang="en-US" altLang="zh-CN" sz="2400" dirty="0"/>
          </a:p>
          <a:p>
            <a:pPr marL="457200" lvl="1" indent="0">
              <a:buClr>
                <a:schemeClr val="tx1"/>
              </a:buClr>
              <a:buNone/>
            </a:pPr>
            <a:endParaRPr lang="en-US" altLang="zh-CN" sz="1800" dirty="0"/>
          </a:p>
          <a:p>
            <a:pPr marL="457200" lvl="1" indent="0">
              <a:buClr>
                <a:schemeClr val="tx1"/>
              </a:buClr>
              <a:buNone/>
            </a:pPr>
            <a:endParaRPr lang="en-US" altLang="zh-CN" sz="1800" dirty="0"/>
          </a:p>
          <a:p>
            <a:pPr marL="457200" lvl="1" indent="0">
              <a:buClr>
                <a:schemeClr val="tx1"/>
              </a:buClr>
              <a:buNone/>
            </a:pPr>
            <a:endParaRPr lang="en-US" altLang="zh-CN" sz="1800" dirty="0"/>
          </a:p>
          <a:p>
            <a:pPr marL="457200" lvl="1" indent="0">
              <a:buClr>
                <a:schemeClr val="tx1"/>
              </a:buClr>
              <a:buNone/>
            </a:pPr>
            <a:endParaRPr lang="zh-CN" altLang="en-US" sz="1800" dirty="0"/>
          </a:p>
          <a:p>
            <a:r>
              <a:rPr lang="zh-CN" altLang="en-US" sz="2400" dirty="0"/>
              <a:t>然后利用简单光照模型计算出顶点的颜色</a:t>
            </a:r>
            <a:endParaRPr lang="en-US" altLang="zh-CN" sz="2400" dirty="0"/>
          </a:p>
          <a:p>
            <a:pPr marL="0" indent="0">
              <a:buNone/>
            </a:pPr>
            <a:endParaRPr lang="en-US" altLang="zh-CN" sz="2400" dirty="0"/>
          </a:p>
          <a:p>
            <a:r>
              <a:rPr lang="zh-CN" altLang="en-US" sz="2400" dirty="0"/>
              <a:t>对于多边形内的点，光栅化模块可以</a:t>
            </a:r>
            <a:endParaRPr lang="en-US" altLang="zh-CN" sz="2400" dirty="0"/>
          </a:p>
          <a:p>
            <a:pPr marL="0" indent="0">
              <a:buNone/>
            </a:pPr>
            <a:r>
              <a:rPr lang="en-US" altLang="zh-CN" sz="2400" dirty="0"/>
              <a:t>    </a:t>
            </a:r>
            <a:r>
              <a:rPr lang="zh-CN" altLang="en-US" sz="2400" dirty="0"/>
              <a:t>采用线性插值确定颜色</a:t>
            </a:r>
            <a:endParaRPr lang="en-US" altLang="zh-CN" sz="2400" dirty="0"/>
          </a:p>
          <a:p>
            <a:pPr lvl="1">
              <a:buClr>
                <a:schemeClr val="tx1"/>
              </a:buClr>
            </a:pPr>
            <a:endParaRPr lang="en-US" altLang="zh-CN" sz="1800" dirty="0"/>
          </a:p>
          <a:p>
            <a:pPr lvl="1">
              <a:buClr>
                <a:schemeClr val="tx1"/>
              </a:buClr>
            </a:pPr>
            <a:endParaRPr lang="en-US" altLang="zh-CN" sz="1800" dirty="0"/>
          </a:p>
          <a:p>
            <a:pPr marL="457200" lvl="1" indent="0">
              <a:buClr>
                <a:schemeClr val="tx1"/>
              </a:buClr>
              <a:buNone/>
            </a:pPr>
            <a:endParaRPr lang="en-US" altLang="zh-CN" sz="18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fld>
            <a:endParaRPr lang="zh-CN" altLang="en-US"/>
          </a:p>
        </p:txBody>
      </p:sp>
      <p:pic>
        <p:nvPicPr>
          <p:cNvPr id="7" name="图片 6"/>
          <p:cNvPicPr>
            <a:picLocks noChangeAspect="1"/>
          </p:cNvPicPr>
          <p:nvPr/>
        </p:nvPicPr>
        <p:blipFill>
          <a:blip r:embed="rId1"/>
          <a:stretch>
            <a:fillRect/>
          </a:stretch>
        </p:blipFill>
        <p:spPr>
          <a:xfrm>
            <a:off x="6822821" y="2329585"/>
            <a:ext cx="2073052" cy="2135058"/>
          </a:xfrm>
          <a:prstGeom prst="rect">
            <a:avLst/>
          </a:prstGeom>
        </p:spPr>
      </p:pic>
      <p:pic>
        <p:nvPicPr>
          <p:cNvPr id="8" name="图片 7"/>
          <p:cNvPicPr>
            <a:picLocks noChangeAspect="1"/>
          </p:cNvPicPr>
          <p:nvPr/>
        </p:nvPicPr>
        <p:blipFill>
          <a:blip r:embed="rId2"/>
          <a:stretch>
            <a:fillRect/>
          </a:stretch>
        </p:blipFill>
        <p:spPr>
          <a:xfrm>
            <a:off x="2375230" y="2311394"/>
            <a:ext cx="3737537" cy="934091"/>
          </a:xfrm>
          <a:prstGeom prst="rect">
            <a:avLst/>
          </a:prstGeom>
        </p:spPr>
      </p:pic>
      <p:sp>
        <p:nvSpPr>
          <p:cNvPr id="5" name="Rectangle 2"/>
          <p:cNvSpPr>
            <a:spLocks noChangeArrowheads="1"/>
          </p:cNvSpPr>
          <p:nvPr/>
        </p:nvSpPr>
        <p:spPr bwMode="auto">
          <a:xfrm>
            <a:off x="4141694" y="344715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spAutoFit/>
          </a:bodyPr>
          <a:lstStyle/>
          <a:p>
            <a:endParaRPr lang="en-US"/>
          </a:p>
        </p:txBody>
      </p:sp>
      <p:pic>
        <p:nvPicPr>
          <p:cNvPr id="4097" name="Picture 1" descr="QQ截图2016082415243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197" t="11007" r="9970" b="10168"/>
          <a:stretch>
            <a:fillRect/>
          </a:stretch>
        </p:blipFill>
        <p:spPr bwMode="auto">
          <a:xfrm>
            <a:off x="6112767" y="4604790"/>
            <a:ext cx="2138184" cy="21267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知识点回顾 </a:t>
            </a:r>
            <a:r>
              <a:rPr lang="en-US" altLang="zh-CN" dirty="0"/>
              <a:t>-</a:t>
            </a:r>
            <a:r>
              <a:rPr lang="zh-CN" altLang="en-US" dirty="0"/>
              <a:t> 光线与材质</a:t>
            </a:r>
            <a:endParaRPr lang="en-US" dirty="0"/>
          </a:p>
        </p:txBody>
      </p:sp>
      <p:sp>
        <p:nvSpPr>
          <p:cNvPr id="3" name="Content Placeholder 2"/>
          <p:cNvSpPr>
            <a:spLocks noGrp="1"/>
          </p:cNvSpPr>
          <p:nvPr>
            <p:ph idx="1"/>
          </p:nvPr>
        </p:nvSpPr>
        <p:spPr/>
        <p:txBody>
          <a:bodyPr/>
          <a:lstStyle/>
          <a:p>
            <a:r>
              <a:rPr lang="zh-CN" altLang="en-US" sz="2400" dirty="0"/>
              <a:t>曲面上某一点的颜色取决于</a:t>
            </a:r>
            <a:r>
              <a:rPr lang="zh-CN" altLang="en-US" sz="2400" dirty="0">
                <a:solidFill>
                  <a:srgbClr val="0000FF"/>
                </a:solidFill>
              </a:rPr>
              <a:t>光照与材质之间的多次作用</a:t>
            </a:r>
            <a:endParaRPr lang="zh-CN" altLang="en-US" sz="2400" dirty="0">
              <a:solidFill>
                <a:srgbClr val="0000FF"/>
              </a:solidFill>
            </a:endParaRPr>
          </a:p>
          <a:p>
            <a:r>
              <a:rPr lang="zh-CN" altLang="en-US" sz="2400" dirty="0"/>
              <a:t>相互作用的三大分类：</a:t>
            </a:r>
            <a:endParaRPr lang="en-US" altLang="zh-CN" sz="2400" dirty="0"/>
          </a:p>
          <a:p>
            <a:pPr lvl="1"/>
            <a:r>
              <a:rPr lang="zh-CN" altLang="en-US" sz="1800" b="1" dirty="0"/>
              <a:t>镜面反射</a:t>
            </a:r>
            <a:r>
              <a:rPr lang="zh-CN" altLang="en-US" sz="1800" dirty="0"/>
              <a:t>：如镜子</a:t>
            </a:r>
            <a:endParaRPr lang="en-US" altLang="zh-CN" sz="1800" dirty="0"/>
          </a:p>
          <a:p>
            <a:pPr lvl="2"/>
            <a:r>
              <a:rPr lang="zh-CN" altLang="en-US" sz="1800" dirty="0"/>
              <a:t>可能有一部分入射光线被吸收，但是所有反射出去的光线都沿着同一个方向，反射光线的方向服从入射角等于反射角这一规律</a:t>
            </a:r>
            <a:endParaRPr lang="en-US" altLang="zh-CN" sz="1800" dirty="0"/>
          </a:p>
          <a:p>
            <a:pPr lvl="1"/>
            <a:r>
              <a:rPr lang="zh-CN" altLang="en-US" sz="1800" b="1" dirty="0"/>
              <a:t>漫反射</a:t>
            </a:r>
            <a:r>
              <a:rPr lang="zh-CN" altLang="en-US" sz="1800" dirty="0"/>
              <a:t>：如墙面</a:t>
            </a:r>
            <a:endParaRPr lang="en-US" altLang="zh-CN" sz="1800" dirty="0"/>
          </a:p>
          <a:p>
            <a:pPr lvl="2"/>
            <a:r>
              <a:rPr lang="zh-CN" altLang="en-US" sz="1800" dirty="0"/>
              <a:t>向各个方向散射的光线强度都相等</a:t>
            </a:r>
            <a:endParaRPr lang="en-US" altLang="zh-CN" sz="1800" dirty="0"/>
          </a:p>
          <a:p>
            <a:pPr lvl="1"/>
            <a:r>
              <a:rPr lang="zh-CN" altLang="en-US" sz="1800" b="1" dirty="0"/>
              <a:t>折射</a:t>
            </a:r>
            <a:r>
              <a:rPr lang="zh-CN" altLang="en-US" sz="1800" dirty="0"/>
              <a:t>：如玻璃和水</a:t>
            </a:r>
            <a:endParaRPr lang="en-US" altLang="zh-CN" sz="1800" dirty="0"/>
          </a:p>
          <a:p>
            <a:pPr lvl="2"/>
            <a:r>
              <a:rPr lang="zh-CN" altLang="en-US" sz="1800" dirty="0"/>
              <a:t>半透明表面，允许入射光线的一部分进入表面并且从对象的另一个位置再发射出去</a:t>
            </a:r>
            <a:endParaRPr lang="en-US" altLang="zh-CN" sz="1800"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fld>
            <a:endParaRPr lang="zh-CN" altLang="en-US" dirty="0"/>
          </a:p>
        </p:txBody>
      </p:sp>
      <p:pic>
        <p:nvPicPr>
          <p:cNvPr id="5" name="图片 6"/>
          <p:cNvPicPr>
            <a:picLocks noChangeAspect="1"/>
          </p:cNvPicPr>
          <p:nvPr/>
        </p:nvPicPr>
        <p:blipFill>
          <a:blip r:embed="rId1"/>
          <a:stretch>
            <a:fillRect/>
          </a:stretch>
        </p:blipFill>
        <p:spPr>
          <a:xfrm>
            <a:off x="1356866" y="4725566"/>
            <a:ext cx="6242114" cy="1630784"/>
          </a:xfrm>
          <a:prstGeom prst="rect">
            <a:avLst/>
          </a:prstGeom>
        </p:spPr>
      </p:pic>
      <p:sp>
        <p:nvSpPr>
          <p:cNvPr id="6" name="文本框 7"/>
          <p:cNvSpPr txBox="1"/>
          <p:nvPr/>
        </p:nvSpPr>
        <p:spPr>
          <a:xfrm>
            <a:off x="1799271" y="6240503"/>
            <a:ext cx="1107996" cy="369332"/>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镜面反射</a:t>
            </a:r>
            <a:endParaRPr lang="zh-CN" altLang="en-US" b="1" dirty="0">
              <a:latin typeface="微软雅黑" panose="020B0503020204020204" pitchFamily="34" charset="-122"/>
              <a:ea typeface="微软雅黑" panose="020B0503020204020204" pitchFamily="34" charset="-122"/>
            </a:endParaRPr>
          </a:p>
        </p:txBody>
      </p:sp>
      <p:sp>
        <p:nvSpPr>
          <p:cNvPr id="7" name="文本框 8"/>
          <p:cNvSpPr txBox="1"/>
          <p:nvPr/>
        </p:nvSpPr>
        <p:spPr>
          <a:xfrm>
            <a:off x="4375960" y="6240503"/>
            <a:ext cx="877163" cy="369332"/>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漫反射</a:t>
            </a:r>
            <a:endParaRPr lang="zh-CN" altLang="en-US" b="1" dirty="0">
              <a:latin typeface="微软雅黑" panose="020B0503020204020204" pitchFamily="34" charset="-122"/>
              <a:ea typeface="微软雅黑" panose="020B0503020204020204" pitchFamily="34" charset="-122"/>
            </a:endParaRPr>
          </a:p>
        </p:txBody>
      </p:sp>
      <p:sp>
        <p:nvSpPr>
          <p:cNvPr id="8" name="文本框 9"/>
          <p:cNvSpPr txBox="1"/>
          <p:nvPr/>
        </p:nvSpPr>
        <p:spPr>
          <a:xfrm>
            <a:off x="6721817" y="6240503"/>
            <a:ext cx="646331" cy="369332"/>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折射</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如何计算法向</a:t>
            </a:r>
            <a:r>
              <a:rPr lang="en-US" altLang="zh-CN" dirty="0"/>
              <a:t>?</a:t>
            </a:r>
            <a:endParaRPr lang="en-US" dirty="0"/>
          </a:p>
        </p:txBody>
      </p:sp>
      <p:sp>
        <p:nvSpPr>
          <p:cNvPr id="3" name="Content Placeholder 2"/>
          <p:cNvSpPr>
            <a:spLocks noGrp="1"/>
          </p:cNvSpPr>
          <p:nvPr>
            <p:ph idx="1"/>
          </p:nvPr>
        </p:nvSpPr>
        <p:spPr/>
        <p:txBody>
          <a:bodyPr/>
          <a:lstStyle/>
          <a:p>
            <a:r>
              <a:rPr lang="zh-CN" altLang="en-US" sz="2400" dirty="0"/>
              <a:t>如何找出与某个顶点相邻的各多边形？</a:t>
            </a:r>
            <a:endParaRPr lang="zh-CN" altLang="en-US" sz="2400" dirty="0"/>
          </a:p>
          <a:p>
            <a:pPr lvl="1"/>
            <a:r>
              <a:rPr lang="zh-CN" altLang="en-US" sz="1800" dirty="0"/>
              <a:t>如果程序中只是列出各顶点，那么没有信息找到上述多边形</a:t>
            </a:r>
            <a:endParaRPr lang="zh-CN" altLang="en-US" sz="1800" dirty="0"/>
          </a:p>
          <a:p>
            <a:pPr lvl="1"/>
            <a:r>
              <a:rPr lang="zh-CN" altLang="en-US" sz="1800" dirty="0"/>
              <a:t>如下所示数据结果却可以做到这一点：</a:t>
            </a:r>
            <a:endParaRPr lang="zh-CN" altLang="en-US" sz="1800" dirty="0"/>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fld>
            <a:endParaRPr lang="zh-CN" altLang="en-US" dirty="0"/>
          </a:p>
        </p:txBody>
      </p:sp>
      <p:grpSp>
        <p:nvGrpSpPr>
          <p:cNvPr id="5" name="Group 7"/>
          <p:cNvGrpSpPr/>
          <p:nvPr/>
        </p:nvGrpSpPr>
        <p:grpSpPr bwMode="auto">
          <a:xfrm>
            <a:off x="2358571" y="2641600"/>
            <a:ext cx="3479800" cy="3851275"/>
            <a:chOff x="3178" y="1267"/>
            <a:chExt cx="2192" cy="2426"/>
          </a:xfrm>
        </p:grpSpPr>
        <p:pic>
          <p:nvPicPr>
            <p:cNvPr id="6" name="Picture 4" descr="an06f3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40" y="1318"/>
              <a:ext cx="2130" cy="2375"/>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4070" y="1267"/>
              <a:ext cx="720" cy="2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eaLnBrk="0" hangingPunct="0">
                <a:spcBef>
                  <a:spcPct val="20000"/>
                </a:spcBef>
                <a:buFont typeface="Wingdings 2" panose="05020102010507070707" charset="2"/>
                <a:buChar char="¡"/>
                <a:defRPr sz="2800" b="1">
                  <a:solidFill>
                    <a:srgbClr val="000000"/>
                  </a:solidFill>
                  <a:latin typeface="华文新魏" panose="02010800040101010101" charset="-122"/>
                  <a:ea typeface="华文新魏" panose="02010800040101010101" charset="-122"/>
                </a:defRPr>
              </a:lvl1pPr>
              <a:lvl2pPr marL="742950" indent="-285750" algn="l" eaLnBrk="0" hangingPunct="0">
                <a:spcBef>
                  <a:spcPct val="20000"/>
                </a:spcBef>
                <a:buSzPct val="80000"/>
                <a:buFont typeface="Wingdings" panose="05000000000000000000" pitchFamily="2" charset="2"/>
                <a:buChar char="l"/>
                <a:defRPr sz="2000">
                  <a:solidFill>
                    <a:srgbClr val="000000"/>
                  </a:solidFill>
                  <a:latin typeface="华文新魏" panose="02010800040101010101" charset="-122"/>
                  <a:ea typeface="华文新魏" panose="02010800040101010101" charset="-122"/>
                </a:defRPr>
              </a:lvl2pPr>
              <a:lvl3pPr marL="1143000" indent="-228600" algn="l" eaLnBrk="0" hangingPunct="0">
                <a:spcBef>
                  <a:spcPct val="20000"/>
                </a:spcBef>
                <a:buSzPct val="130000"/>
                <a:buFont typeface="Wingdings" panose="05000000000000000000" pitchFamily="2" charset="2"/>
                <a:buChar char="§"/>
                <a:defRPr>
                  <a:solidFill>
                    <a:srgbClr val="000000"/>
                  </a:solidFill>
                  <a:latin typeface="华文新魏" panose="02010800040101010101" charset="-122"/>
                  <a:ea typeface="华文新魏" panose="02010800040101010101" charset="-122"/>
                </a:defRPr>
              </a:lvl3pPr>
              <a:lvl4pPr marL="1600200" indent="-228600" algn="l" eaLnBrk="0" hangingPunct="0">
                <a:spcBef>
                  <a:spcPct val="20000"/>
                </a:spcBef>
                <a:buSzPct val="130000"/>
                <a:buChar char="•"/>
                <a:defRPr sz="1600">
                  <a:solidFill>
                    <a:srgbClr val="000000"/>
                  </a:solidFill>
                  <a:latin typeface="华文新魏" panose="02010800040101010101" charset="-122"/>
                  <a:ea typeface="华文新魏" panose="02010800040101010101" charset="-122"/>
                </a:defRPr>
              </a:lvl4pPr>
              <a:lvl5pPr marL="2057400" indent="-228600" algn="l" eaLnBrk="0" hangingPunct="0">
                <a:spcBef>
                  <a:spcPct val="20000"/>
                </a:spcBef>
                <a:buFont typeface="Wingdings" panose="05000000000000000000" pitchFamily="2" charset="2"/>
                <a:buChar char="§"/>
                <a:defRPr sz="1400">
                  <a:solidFill>
                    <a:srgbClr val="000000"/>
                  </a:solidFill>
                  <a:latin typeface="华文新魏" panose="02010800040101010101" charset="-122"/>
                  <a:ea typeface="华文新魏" panose="02010800040101010101" charset="-122"/>
                </a:defRPr>
              </a:lvl5pPr>
              <a:lvl6pPr marL="2514600" indent="-228600" eaLnBrk="0" fontAlgn="base" hangingPunct="0">
                <a:spcBef>
                  <a:spcPct val="20000"/>
                </a:spcBef>
                <a:spcAft>
                  <a:spcPct val="0"/>
                </a:spcAft>
                <a:buFont typeface="Wingdings" panose="05000000000000000000" pitchFamily="2" charset="2"/>
                <a:buChar char="§"/>
                <a:defRPr sz="1400">
                  <a:solidFill>
                    <a:srgbClr val="000000"/>
                  </a:solidFill>
                  <a:latin typeface="华文新魏" panose="02010800040101010101" charset="-122"/>
                  <a:ea typeface="华文新魏" panose="02010800040101010101" charset="-122"/>
                </a:defRPr>
              </a:lvl6pPr>
              <a:lvl7pPr marL="2971800" indent="-228600" eaLnBrk="0" fontAlgn="base" hangingPunct="0">
                <a:spcBef>
                  <a:spcPct val="20000"/>
                </a:spcBef>
                <a:spcAft>
                  <a:spcPct val="0"/>
                </a:spcAft>
                <a:buFont typeface="Wingdings" panose="05000000000000000000" pitchFamily="2" charset="2"/>
                <a:buChar char="§"/>
                <a:defRPr sz="1400">
                  <a:solidFill>
                    <a:srgbClr val="000000"/>
                  </a:solidFill>
                  <a:latin typeface="华文新魏" panose="02010800040101010101" charset="-122"/>
                  <a:ea typeface="华文新魏" panose="02010800040101010101" charset="-122"/>
                </a:defRPr>
              </a:lvl7pPr>
              <a:lvl8pPr marL="3429000" indent="-228600" eaLnBrk="0" fontAlgn="base" hangingPunct="0">
                <a:spcBef>
                  <a:spcPct val="20000"/>
                </a:spcBef>
                <a:spcAft>
                  <a:spcPct val="0"/>
                </a:spcAft>
                <a:buFont typeface="Wingdings" panose="05000000000000000000" pitchFamily="2" charset="2"/>
                <a:buChar char="§"/>
                <a:defRPr sz="1400">
                  <a:solidFill>
                    <a:srgbClr val="000000"/>
                  </a:solidFill>
                  <a:latin typeface="华文新魏" panose="02010800040101010101" charset="-122"/>
                  <a:ea typeface="华文新魏" panose="02010800040101010101" charset="-122"/>
                </a:defRPr>
              </a:lvl8pPr>
              <a:lvl9pPr marL="3886200" indent="-228600" eaLnBrk="0" fontAlgn="base" hangingPunct="0">
                <a:spcBef>
                  <a:spcPct val="20000"/>
                </a:spcBef>
                <a:spcAft>
                  <a:spcPct val="0"/>
                </a:spcAft>
                <a:buFont typeface="Wingdings" panose="05000000000000000000" pitchFamily="2" charset="2"/>
                <a:buChar char="§"/>
                <a:defRPr sz="1400">
                  <a:solidFill>
                    <a:srgbClr val="000000"/>
                  </a:solidFill>
                  <a:latin typeface="华文新魏" panose="02010800040101010101" charset="-122"/>
                  <a:ea typeface="华文新魏" panose="02010800040101010101" charset="-122"/>
                </a:defRPr>
              </a:lvl9pPr>
            </a:lstStyle>
            <a:p>
              <a:pPr algn="ctr" eaLnBrk="1" hangingPunct="1">
                <a:spcBef>
                  <a:spcPct val="0"/>
                </a:spcBef>
                <a:buFontTx/>
                <a:buNone/>
              </a:pPr>
              <a:r>
                <a:rPr lang="zh-CN" altLang="en-US" sz="1800" b="0">
                  <a:solidFill>
                    <a:schemeClr val="tx1"/>
                  </a:solidFill>
                  <a:latin typeface="Arial" panose="020B0604020202020204" pitchFamily="34" charset="0"/>
                  <a:ea typeface="楷体_GB2312" charset="0"/>
                </a:rPr>
                <a:t>多边形</a:t>
              </a:r>
              <a:endParaRPr lang="zh-CN" altLang="en-US" sz="1800" b="0">
                <a:solidFill>
                  <a:schemeClr val="tx1"/>
                </a:solidFill>
                <a:latin typeface="Arial" panose="020B0604020202020204" pitchFamily="34" charset="0"/>
                <a:ea typeface="楷体_GB2312" charset="0"/>
              </a:endParaRPr>
            </a:p>
          </p:txBody>
        </p:sp>
        <p:sp>
          <p:nvSpPr>
            <p:cNvPr id="8" name="Rectangle 8"/>
            <p:cNvSpPr>
              <a:spLocks noChangeArrowheads="1"/>
            </p:cNvSpPr>
            <p:nvPr/>
          </p:nvSpPr>
          <p:spPr bwMode="auto">
            <a:xfrm>
              <a:off x="3178" y="2256"/>
              <a:ext cx="240" cy="54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eaLnBrk="0" hangingPunct="0">
                <a:spcBef>
                  <a:spcPct val="20000"/>
                </a:spcBef>
                <a:buFont typeface="Wingdings 2" panose="05020102010507070707" charset="2"/>
                <a:buChar char="¡"/>
                <a:defRPr sz="2800" b="1">
                  <a:solidFill>
                    <a:srgbClr val="000000"/>
                  </a:solidFill>
                  <a:latin typeface="华文新魏" panose="02010800040101010101" charset="-122"/>
                  <a:ea typeface="华文新魏" panose="02010800040101010101" charset="-122"/>
                </a:defRPr>
              </a:lvl1pPr>
              <a:lvl2pPr marL="742950" indent="-285750" algn="l" eaLnBrk="0" hangingPunct="0">
                <a:spcBef>
                  <a:spcPct val="20000"/>
                </a:spcBef>
                <a:buSzPct val="80000"/>
                <a:buFont typeface="Wingdings" panose="05000000000000000000" pitchFamily="2" charset="2"/>
                <a:buChar char="l"/>
                <a:defRPr sz="2000">
                  <a:solidFill>
                    <a:srgbClr val="000000"/>
                  </a:solidFill>
                  <a:latin typeface="华文新魏" panose="02010800040101010101" charset="-122"/>
                  <a:ea typeface="华文新魏" panose="02010800040101010101" charset="-122"/>
                </a:defRPr>
              </a:lvl2pPr>
              <a:lvl3pPr marL="1143000" indent="-228600" algn="l" eaLnBrk="0" hangingPunct="0">
                <a:spcBef>
                  <a:spcPct val="20000"/>
                </a:spcBef>
                <a:buSzPct val="130000"/>
                <a:buFont typeface="Wingdings" panose="05000000000000000000" pitchFamily="2" charset="2"/>
                <a:buChar char="§"/>
                <a:defRPr>
                  <a:solidFill>
                    <a:srgbClr val="000000"/>
                  </a:solidFill>
                  <a:latin typeface="华文新魏" panose="02010800040101010101" charset="-122"/>
                  <a:ea typeface="华文新魏" panose="02010800040101010101" charset="-122"/>
                </a:defRPr>
              </a:lvl3pPr>
              <a:lvl4pPr marL="1600200" indent="-228600" algn="l" eaLnBrk="0" hangingPunct="0">
                <a:spcBef>
                  <a:spcPct val="20000"/>
                </a:spcBef>
                <a:buSzPct val="130000"/>
                <a:buChar char="•"/>
                <a:defRPr sz="1600">
                  <a:solidFill>
                    <a:srgbClr val="000000"/>
                  </a:solidFill>
                  <a:latin typeface="华文新魏" panose="02010800040101010101" charset="-122"/>
                  <a:ea typeface="华文新魏" panose="02010800040101010101" charset="-122"/>
                </a:defRPr>
              </a:lvl4pPr>
              <a:lvl5pPr marL="2057400" indent="-228600" algn="l" eaLnBrk="0" hangingPunct="0">
                <a:spcBef>
                  <a:spcPct val="20000"/>
                </a:spcBef>
                <a:buFont typeface="Wingdings" panose="05000000000000000000" pitchFamily="2" charset="2"/>
                <a:buChar char="§"/>
                <a:defRPr sz="1400">
                  <a:solidFill>
                    <a:srgbClr val="000000"/>
                  </a:solidFill>
                  <a:latin typeface="华文新魏" panose="02010800040101010101" charset="-122"/>
                  <a:ea typeface="华文新魏" panose="02010800040101010101" charset="-122"/>
                </a:defRPr>
              </a:lvl5pPr>
              <a:lvl6pPr marL="2514600" indent="-228600" eaLnBrk="0" fontAlgn="base" hangingPunct="0">
                <a:spcBef>
                  <a:spcPct val="20000"/>
                </a:spcBef>
                <a:spcAft>
                  <a:spcPct val="0"/>
                </a:spcAft>
                <a:buFont typeface="Wingdings" panose="05000000000000000000" pitchFamily="2" charset="2"/>
                <a:buChar char="§"/>
                <a:defRPr sz="1400">
                  <a:solidFill>
                    <a:srgbClr val="000000"/>
                  </a:solidFill>
                  <a:latin typeface="华文新魏" panose="02010800040101010101" charset="-122"/>
                  <a:ea typeface="华文新魏" panose="02010800040101010101" charset="-122"/>
                </a:defRPr>
              </a:lvl6pPr>
              <a:lvl7pPr marL="2971800" indent="-228600" eaLnBrk="0" fontAlgn="base" hangingPunct="0">
                <a:spcBef>
                  <a:spcPct val="20000"/>
                </a:spcBef>
                <a:spcAft>
                  <a:spcPct val="0"/>
                </a:spcAft>
                <a:buFont typeface="Wingdings" panose="05000000000000000000" pitchFamily="2" charset="2"/>
                <a:buChar char="§"/>
                <a:defRPr sz="1400">
                  <a:solidFill>
                    <a:srgbClr val="000000"/>
                  </a:solidFill>
                  <a:latin typeface="华文新魏" panose="02010800040101010101" charset="-122"/>
                  <a:ea typeface="华文新魏" panose="02010800040101010101" charset="-122"/>
                </a:defRPr>
              </a:lvl7pPr>
              <a:lvl8pPr marL="3429000" indent="-228600" eaLnBrk="0" fontAlgn="base" hangingPunct="0">
                <a:spcBef>
                  <a:spcPct val="20000"/>
                </a:spcBef>
                <a:spcAft>
                  <a:spcPct val="0"/>
                </a:spcAft>
                <a:buFont typeface="Wingdings" panose="05000000000000000000" pitchFamily="2" charset="2"/>
                <a:buChar char="§"/>
                <a:defRPr sz="1400">
                  <a:solidFill>
                    <a:srgbClr val="000000"/>
                  </a:solidFill>
                  <a:latin typeface="华文新魏" panose="02010800040101010101" charset="-122"/>
                  <a:ea typeface="华文新魏" panose="02010800040101010101" charset="-122"/>
                </a:defRPr>
              </a:lvl8pPr>
              <a:lvl9pPr marL="3886200" indent="-228600" eaLnBrk="0" fontAlgn="base" hangingPunct="0">
                <a:spcBef>
                  <a:spcPct val="20000"/>
                </a:spcBef>
                <a:spcAft>
                  <a:spcPct val="0"/>
                </a:spcAft>
                <a:buFont typeface="Wingdings" panose="05000000000000000000" pitchFamily="2" charset="2"/>
                <a:buChar char="§"/>
                <a:defRPr sz="1400">
                  <a:solidFill>
                    <a:srgbClr val="000000"/>
                  </a:solidFill>
                  <a:latin typeface="华文新魏" panose="02010800040101010101" charset="-122"/>
                  <a:ea typeface="华文新魏" panose="02010800040101010101" charset="-122"/>
                </a:defRPr>
              </a:lvl9pPr>
            </a:lstStyle>
            <a:p>
              <a:pPr algn="ctr" eaLnBrk="1" hangingPunct="1">
                <a:spcBef>
                  <a:spcPct val="0"/>
                </a:spcBef>
                <a:buFontTx/>
                <a:buNone/>
              </a:pPr>
              <a:r>
                <a:rPr lang="zh-CN" altLang="en-US" sz="1800" b="0">
                  <a:solidFill>
                    <a:schemeClr val="tx1"/>
                  </a:solidFill>
                  <a:latin typeface="Arial" panose="020B0604020202020204" pitchFamily="34" charset="0"/>
                  <a:ea typeface="楷体_GB2312" charset="0"/>
                </a:rPr>
                <a:t>顶</a:t>
              </a:r>
              <a:endParaRPr lang="zh-CN" altLang="en-US" sz="1800" b="0">
                <a:solidFill>
                  <a:schemeClr val="tx1"/>
                </a:solidFill>
                <a:latin typeface="Arial" panose="020B0604020202020204" pitchFamily="34" charset="0"/>
                <a:ea typeface="楷体_GB2312" charset="0"/>
              </a:endParaRPr>
            </a:p>
            <a:p>
              <a:pPr algn="ctr" eaLnBrk="1" hangingPunct="1">
                <a:spcBef>
                  <a:spcPct val="0"/>
                </a:spcBef>
                <a:buFontTx/>
                <a:buNone/>
              </a:pPr>
              <a:r>
                <a:rPr lang="zh-CN" altLang="en-US" sz="1800" b="0">
                  <a:solidFill>
                    <a:schemeClr val="tx1"/>
                  </a:solidFill>
                  <a:latin typeface="Arial" panose="020B0604020202020204" pitchFamily="34" charset="0"/>
                  <a:ea typeface="楷体_GB2312" charset="0"/>
                </a:rPr>
                <a:t>点</a:t>
              </a:r>
              <a:endParaRPr lang="zh-CN" altLang="en-US" sz="1800" b="0">
                <a:solidFill>
                  <a:schemeClr val="tx1"/>
                </a:solidFill>
                <a:latin typeface="Arial" panose="020B0604020202020204" pitchFamily="34" charset="0"/>
                <a:ea typeface="楷体_GB2312" charset="0"/>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Phong</a:t>
            </a:r>
            <a:r>
              <a:rPr lang="zh-CN" altLang="en-US" dirty="0"/>
              <a:t> 着色</a:t>
            </a:r>
            <a:endParaRPr lang="zh-CN" altLang="en-US" dirty="0"/>
          </a:p>
        </p:txBody>
      </p:sp>
      <p:sp>
        <p:nvSpPr>
          <p:cNvPr id="3" name="内容占位符 2"/>
          <p:cNvSpPr>
            <a:spLocks noGrp="1"/>
          </p:cNvSpPr>
          <p:nvPr>
            <p:ph idx="1"/>
          </p:nvPr>
        </p:nvSpPr>
        <p:spPr>
          <a:xfrm>
            <a:off x="628650" y="1316830"/>
            <a:ext cx="7886700" cy="5276071"/>
          </a:xfrm>
        </p:spPr>
        <p:txBody>
          <a:bodyPr>
            <a:normAutofit/>
          </a:bodyPr>
          <a:lstStyle/>
          <a:p>
            <a:r>
              <a:rPr lang="zh-CN" altLang="en-US" sz="2400" dirty="0"/>
              <a:t>与</a:t>
            </a:r>
            <a:r>
              <a:rPr lang="en-US" altLang="zh-CN" sz="2400" dirty="0" err="1"/>
              <a:t>Gouraud</a:t>
            </a:r>
            <a:r>
              <a:rPr lang="zh-CN" altLang="en-US" sz="2400" dirty="0"/>
              <a:t>方法不同，</a:t>
            </a:r>
            <a:r>
              <a:rPr lang="en-US" altLang="zh-CN" sz="2400" dirty="0" err="1"/>
              <a:t>Phong</a:t>
            </a:r>
            <a:r>
              <a:rPr lang="zh-CN" altLang="en-US" sz="2400" dirty="0"/>
              <a:t>方法是根据每个顶点的法向，插值出多边形内部各点的法向，然后基于光照模型计算出各点的颜色：</a:t>
            </a:r>
            <a:endParaRPr lang="en-US" altLang="zh-CN" sz="2400" dirty="0"/>
          </a:p>
          <a:p>
            <a:pPr lvl="1">
              <a:buClr>
                <a:schemeClr val="tx1"/>
              </a:buClr>
            </a:pPr>
            <a:endParaRPr lang="en-US" altLang="zh-CN" sz="1800" dirty="0"/>
          </a:p>
          <a:p>
            <a:pPr lvl="1">
              <a:buClr>
                <a:schemeClr val="tx1"/>
              </a:buClr>
            </a:pPr>
            <a:endParaRPr lang="en-US" altLang="zh-CN" sz="1800" dirty="0"/>
          </a:p>
          <a:p>
            <a:pPr lvl="1">
              <a:buClr>
                <a:schemeClr val="tx1"/>
              </a:buClr>
            </a:pPr>
            <a:endParaRPr lang="zh-CN" altLang="en-US" sz="1800" dirty="0"/>
          </a:p>
          <a:p>
            <a:endParaRPr lang="en-US" altLang="zh-CN" sz="2400" dirty="0"/>
          </a:p>
          <a:p>
            <a:endParaRPr lang="en-US" altLang="zh-CN" sz="2400" dirty="0"/>
          </a:p>
          <a:p>
            <a:pPr marL="0" indent="0">
              <a:buNone/>
            </a:pPr>
            <a:endParaRPr lang="en-US" altLang="zh-CN" sz="2400" dirty="0"/>
          </a:p>
          <a:p>
            <a:endParaRPr lang="en-US" altLang="zh-CN" sz="2400" dirty="0"/>
          </a:p>
          <a:p>
            <a:endParaRPr lang="en-US" altLang="zh-CN" sz="2400" dirty="0"/>
          </a:p>
          <a:p>
            <a:r>
              <a:rPr lang="en-US" altLang="zh-CN" sz="2400" dirty="0" err="1"/>
              <a:t>Phong</a:t>
            </a:r>
            <a:r>
              <a:rPr lang="zh-CN" altLang="en-US" sz="2400" dirty="0"/>
              <a:t>着色在图形管线中通过片元着色器实现</a:t>
            </a:r>
            <a:endParaRPr lang="zh-CN" altLang="en-US" sz="18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4614193" y="3145008"/>
            <a:ext cx="2462830" cy="2213454"/>
          </a:xfrm>
          <a:prstGeom prst="rect">
            <a:avLst/>
          </a:prstGeom>
        </p:spPr>
      </p:pic>
      <p:pic>
        <p:nvPicPr>
          <p:cNvPr id="6" name="图片 5"/>
          <p:cNvPicPr>
            <a:picLocks noChangeAspect="1"/>
          </p:cNvPicPr>
          <p:nvPr/>
        </p:nvPicPr>
        <p:blipFill>
          <a:blip r:embed="rId2"/>
          <a:stretch>
            <a:fillRect/>
          </a:stretch>
        </p:blipFill>
        <p:spPr>
          <a:xfrm>
            <a:off x="1534107" y="3145008"/>
            <a:ext cx="2856644" cy="2150995"/>
          </a:xfrm>
          <a:prstGeom prst="rect">
            <a:avLst/>
          </a:prstGeom>
        </p:spPr>
      </p:pic>
      <p:sp>
        <p:nvSpPr>
          <p:cNvPr id="9" name="文本框 8"/>
          <p:cNvSpPr txBox="1"/>
          <p:nvPr/>
        </p:nvSpPr>
        <p:spPr>
          <a:xfrm>
            <a:off x="7152876" y="4315549"/>
            <a:ext cx="1107996" cy="369332"/>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法向插值</a:t>
            </a:r>
            <a:endParaRPr lang="zh-CN" altLang="en-US" b="1"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stretch>
            <a:fillRect/>
          </a:stretch>
        </p:blipFill>
        <p:spPr>
          <a:xfrm>
            <a:off x="2746591" y="2456828"/>
            <a:ext cx="3735203" cy="43719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Phong</a:t>
            </a:r>
            <a:r>
              <a:rPr lang="zh-CN" altLang="en-US" dirty="0"/>
              <a:t> 着色</a:t>
            </a:r>
            <a:endParaRPr lang="en-US" dirty="0"/>
          </a:p>
        </p:txBody>
      </p:sp>
      <p:sp>
        <p:nvSpPr>
          <p:cNvPr id="3" name="Content Placeholder 2"/>
          <p:cNvSpPr>
            <a:spLocks noGrp="1"/>
          </p:cNvSpPr>
          <p:nvPr>
            <p:ph idx="1"/>
          </p:nvPr>
        </p:nvSpPr>
        <p:spPr>
          <a:xfrm>
            <a:off x="628650" y="1316831"/>
            <a:ext cx="7886700" cy="4784292"/>
          </a:xfrm>
        </p:spPr>
        <p:txBody>
          <a:bodyPr>
            <a:normAutofit/>
          </a:bodyPr>
          <a:lstStyle/>
          <a:p>
            <a:r>
              <a:rPr lang="zh-CN" altLang="en-US" sz="2400" dirty="0"/>
              <a:t>通常会有效地降低</a:t>
            </a:r>
            <a:r>
              <a:rPr lang="en-US" altLang="zh-CN" sz="2400" dirty="0"/>
              <a:t>Mach</a:t>
            </a:r>
            <a:r>
              <a:rPr lang="zh-CN" altLang="en-US" sz="2400" dirty="0"/>
              <a:t>带效应</a:t>
            </a:r>
            <a:endParaRPr lang="zh-CN" altLang="en-US" sz="2400" dirty="0"/>
          </a:p>
          <a:p>
            <a:r>
              <a:rPr lang="zh-CN" altLang="en-US" sz="2400" dirty="0"/>
              <a:t>得到的图形比应用</a:t>
            </a:r>
            <a:r>
              <a:rPr lang="en-US" altLang="zh-CN" sz="2400" dirty="0" err="1"/>
              <a:t>Gouraud</a:t>
            </a:r>
            <a:r>
              <a:rPr lang="zh-CN" altLang="en-US" sz="2400" dirty="0"/>
              <a:t>方法的结果更光滑</a:t>
            </a:r>
            <a:endParaRPr lang="zh-CN" altLang="en-US"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pPr lvl="1"/>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fld>
            <a:endParaRPr lang="zh-CN" altLang="en-US" dirty="0"/>
          </a:p>
        </p:txBody>
      </p:sp>
      <p:pic>
        <p:nvPicPr>
          <p:cNvPr id="5" name="Picture 4"/>
          <p:cNvPicPr/>
          <p:nvPr/>
        </p:nvPicPr>
        <p:blipFill>
          <a:blip r:embed="rId1"/>
          <a:stretch>
            <a:fillRect/>
          </a:stretch>
        </p:blipFill>
        <p:spPr>
          <a:xfrm>
            <a:off x="1187797" y="2632155"/>
            <a:ext cx="2727854" cy="2884995"/>
          </a:xfrm>
          <a:prstGeom prst="rect">
            <a:avLst/>
          </a:prstGeom>
        </p:spPr>
      </p:pic>
      <p:pic>
        <p:nvPicPr>
          <p:cNvPr id="6" name="Picture 5"/>
          <p:cNvPicPr/>
          <p:nvPr/>
        </p:nvPicPr>
        <p:blipFill>
          <a:blip r:embed="rId2"/>
          <a:stretch>
            <a:fillRect/>
          </a:stretch>
        </p:blipFill>
        <p:spPr>
          <a:xfrm>
            <a:off x="4572000" y="2632154"/>
            <a:ext cx="2727832" cy="2884996"/>
          </a:xfrm>
          <a:prstGeom prst="rect">
            <a:avLst/>
          </a:prstGeom>
        </p:spPr>
      </p:pic>
      <p:sp>
        <p:nvSpPr>
          <p:cNvPr id="7" name="TextBox 6"/>
          <p:cNvSpPr txBox="1"/>
          <p:nvPr/>
        </p:nvSpPr>
        <p:spPr>
          <a:xfrm>
            <a:off x="2056235" y="5731791"/>
            <a:ext cx="990977" cy="369332"/>
          </a:xfrm>
          <a:prstGeom prst="rect">
            <a:avLst/>
          </a:prstGeom>
          <a:noFill/>
        </p:spPr>
        <p:txBody>
          <a:bodyPr wrap="none" rtlCol="0">
            <a:spAutoFit/>
          </a:bodyPr>
          <a:lstStyle/>
          <a:p>
            <a:r>
              <a:rPr lang="zh-CN" altLang="en-US" b="1" dirty="0"/>
              <a:t>实验 </a:t>
            </a:r>
            <a:r>
              <a:rPr lang="en-US" altLang="zh-CN" b="1" dirty="0"/>
              <a:t>3.3</a:t>
            </a:r>
            <a:endParaRPr lang="en-US" b="1" dirty="0"/>
          </a:p>
        </p:txBody>
      </p:sp>
      <p:sp>
        <p:nvSpPr>
          <p:cNvPr id="8" name="TextBox 7"/>
          <p:cNvSpPr txBox="1"/>
          <p:nvPr/>
        </p:nvSpPr>
        <p:spPr>
          <a:xfrm>
            <a:off x="5440427" y="5731791"/>
            <a:ext cx="994183" cy="369332"/>
          </a:xfrm>
          <a:prstGeom prst="rect">
            <a:avLst/>
          </a:prstGeom>
          <a:noFill/>
        </p:spPr>
        <p:txBody>
          <a:bodyPr wrap="none" rtlCol="0">
            <a:spAutoFit/>
          </a:bodyPr>
          <a:lstStyle/>
          <a:p>
            <a:r>
              <a:rPr lang="zh-CN" altLang="en-US" b="1" dirty="0"/>
              <a:t>实验 </a:t>
            </a:r>
            <a:r>
              <a:rPr lang="en-US" altLang="zh-CN" b="1" dirty="0"/>
              <a:t>3.4</a:t>
            </a:r>
            <a:endParaRPr lang="en-US" b="1"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方法对比</a:t>
            </a:r>
            <a:endParaRPr lang="en-US" dirty="0"/>
          </a:p>
        </p:txBody>
      </p:sp>
      <p:sp>
        <p:nvSpPr>
          <p:cNvPr id="3" name="Content Placeholder 2"/>
          <p:cNvSpPr>
            <a:spLocks noGrp="1"/>
          </p:cNvSpPr>
          <p:nvPr>
            <p:ph idx="1"/>
          </p:nvPr>
        </p:nvSpPr>
        <p:spPr/>
        <p:txBody>
          <a:bodyPr>
            <a:normAutofit/>
          </a:bodyPr>
          <a:lstStyle/>
          <a:p>
            <a:r>
              <a:rPr lang="en-US" altLang="zh-CN" sz="2400" dirty="0" err="1"/>
              <a:t>Gouraud</a:t>
            </a:r>
            <a:r>
              <a:rPr lang="zh-CN" altLang="en-US" sz="2400" dirty="0"/>
              <a:t>着色</a:t>
            </a:r>
            <a:endParaRPr lang="en-US" altLang="zh-CN" sz="2400" dirty="0"/>
          </a:p>
          <a:p>
            <a:pPr lvl="1"/>
            <a:r>
              <a:rPr lang="zh-CN" altLang="en-US" sz="1800" dirty="0"/>
              <a:t>对每个顶点求平均法向量</a:t>
            </a:r>
            <a:endParaRPr lang="en-US" altLang="zh-CN" sz="1800" dirty="0"/>
          </a:p>
          <a:p>
            <a:pPr lvl="1"/>
            <a:r>
              <a:rPr lang="zh-CN" altLang="en-US" sz="1800" dirty="0"/>
              <a:t>对每个顶点应用</a:t>
            </a:r>
            <a:r>
              <a:rPr lang="en-US" altLang="zh-CN" sz="1800" dirty="0" err="1"/>
              <a:t>Phong</a:t>
            </a:r>
            <a:r>
              <a:rPr lang="zh-CN" altLang="en-US" sz="1800" dirty="0"/>
              <a:t>模型</a:t>
            </a:r>
            <a:endParaRPr lang="zh-CN" altLang="en-US" sz="1800" dirty="0"/>
          </a:p>
          <a:p>
            <a:pPr lvl="1"/>
            <a:r>
              <a:rPr lang="zh-CN" altLang="en-US" sz="1800" dirty="0"/>
              <a:t>用顶点颜色的线性插值求取每个多边形的颜色</a:t>
            </a:r>
            <a:endParaRPr lang="zh-CN" altLang="en-US" sz="1800" dirty="0"/>
          </a:p>
          <a:p>
            <a:endParaRPr lang="en-US" altLang="zh-CN" sz="2400" dirty="0"/>
          </a:p>
          <a:p>
            <a:r>
              <a:rPr lang="en-US" altLang="zh-CN" sz="2400" dirty="0" err="1"/>
              <a:t>Phong</a:t>
            </a:r>
            <a:r>
              <a:rPr lang="zh-CN" altLang="en-US" sz="2400" dirty="0"/>
              <a:t>着色</a:t>
            </a:r>
            <a:endParaRPr lang="en-US" altLang="zh-CN" sz="2400" dirty="0"/>
          </a:p>
          <a:p>
            <a:pPr lvl="1"/>
            <a:r>
              <a:rPr lang="zh-CN" altLang="en-US" sz="1800" dirty="0"/>
              <a:t>求取顶点的法向量（方法和</a:t>
            </a:r>
            <a:r>
              <a:rPr lang="en-US" altLang="zh-CN" sz="1800" dirty="0" err="1"/>
              <a:t>Gouraud</a:t>
            </a:r>
            <a:r>
              <a:rPr lang="zh-CN" altLang="en-US" sz="1800" dirty="0"/>
              <a:t>一样）</a:t>
            </a:r>
            <a:endParaRPr lang="zh-CN" altLang="en-US" sz="1800" dirty="0"/>
          </a:p>
          <a:p>
            <a:pPr lvl="1"/>
            <a:r>
              <a:rPr lang="zh-CN" altLang="en-US" sz="1800" dirty="0"/>
              <a:t>用顶点法向量线性插值求取多边形的边上各点的法向量</a:t>
            </a:r>
            <a:endParaRPr lang="zh-CN" altLang="en-US" sz="1800" dirty="0"/>
          </a:p>
          <a:p>
            <a:pPr lvl="1"/>
            <a:r>
              <a:rPr lang="zh-CN" altLang="en-US" sz="1800" dirty="0"/>
              <a:t>用多边形的边上各点的法向量线性插值求取多边形内部各点的法向量</a:t>
            </a:r>
            <a:endParaRPr lang="zh-CN" altLang="en-US" sz="1800" dirty="0"/>
          </a:p>
          <a:p>
            <a:pPr lvl="1"/>
            <a:r>
              <a:rPr lang="zh-CN" altLang="en-US" sz="1800" dirty="0"/>
              <a:t>对每个片元应用</a:t>
            </a:r>
            <a:r>
              <a:rPr lang="en-US" altLang="zh-CN" sz="1800" dirty="0" err="1"/>
              <a:t>Phong</a:t>
            </a:r>
            <a:r>
              <a:rPr lang="zh-CN" altLang="en-US" sz="1800" dirty="0"/>
              <a:t>模型</a:t>
            </a:r>
            <a:endParaRPr lang="zh-CN" altLang="en-US" sz="1800" dirty="0"/>
          </a:p>
          <a:p>
            <a:endParaRPr lang="en-US" sz="2400"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fld>
            <a:endParaRPr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方法对比</a:t>
            </a:r>
            <a:endParaRPr lang="en-US" dirty="0"/>
          </a:p>
        </p:txBody>
      </p:sp>
      <p:sp>
        <p:nvSpPr>
          <p:cNvPr id="3" name="Content Placeholder 2"/>
          <p:cNvSpPr>
            <a:spLocks noGrp="1"/>
          </p:cNvSpPr>
          <p:nvPr>
            <p:ph idx="1"/>
          </p:nvPr>
        </p:nvSpPr>
        <p:spPr>
          <a:xfrm>
            <a:off x="628650" y="1316831"/>
            <a:ext cx="7886700" cy="4899552"/>
          </a:xfrm>
        </p:spPr>
        <p:txBody>
          <a:bodyPr>
            <a:normAutofit/>
          </a:bodyPr>
          <a:lstStyle/>
          <a:p>
            <a:r>
              <a:rPr lang="zh-CN" altLang="en-US" sz="2400" dirty="0"/>
              <a:t>如果用多边形网格逼近大曲率曲面，逼近效果差，</a:t>
            </a:r>
            <a:r>
              <a:rPr lang="en-US" altLang="zh-CN" sz="2400" dirty="0" err="1"/>
              <a:t>Phong</a:t>
            </a:r>
            <a:r>
              <a:rPr lang="zh-CN" altLang="en-US" sz="2400" dirty="0"/>
              <a:t>方法的结果可能看起来光滑一些，而</a:t>
            </a:r>
            <a:r>
              <a:rPr lang="en-US" altLang="zh-CN" sz="2400" dirty="0" err="1"/>
              <a:t>Gouraud</a:t>
            </a:r>
            <a:r>
              <a:rPr lang="zh-CN" altLang="en-US" sz="2400" dirty="0"/>
              <a:t>方法就会使边界有些明显</a:t>
            </a:r>
            <a:endParaRPr lang="zh-CN" altLang="en-US" sz="2400" dirty="0"/>
          </a:p>
          <a:p>
            <a:endParaRPr lang="en-US" altLang="zh-CN" sz="2400" dirty="0"/>
          </a:p>
          <a:p>
            <a:r>
              <a:rPr lang="en-US" altLang="zh-CN" sz="2400" dirty="0" err="1"/>
              <a:t>Phong</a:t>
            </a:r>
            <a:r>
              <a:rPr lang="zh-CN" altLang="en-US" sz="2400" dirty="0"/>
              <a:t>方法比</a:t>
            </a:r>
            <a:r>
              <a:rPr lang="en-US" altLang="zh-CN" sz="2400" dirty="0" err="1"/>
              <a:t>Gouraud</a:t>
            </a:r>
            <a:r>
              <a:rPr lang="zh-CN" altLang="en-US" sz="2400" dirty="0"/>
              <a:t>方法的复杂度高</a:t>
            </a:r>
            <a:endParaRPr lang="zh-CN" altLang="en-US" sz="2400" dirty="0"/>
          </a:p>
          <a:p>
            <a:pPr lvl="1"/>
            <a:r>
              <a:rPr lang="zh-CN" altLang="en-US" sz="1600" dirty="0"/>
              <a:t>但是由于法向的计算比较复杂，一般无法得到实时图形 </a:t>
            </a:r>
            <a:endParaRPr lang="zh-CN" altLang="en-US" sz="1600" dirty="0"/>
          </a:p>
          <a:p>
            <a:pPr lvl="1"/>
            <a:r>
              <a:rPr lang="zh-CN" altLang="en-US" sz="1600" dirty="0"/>
              <a:t>所花费时间通常是</a:t>
            </a:r>
            <a:r>
              <a:rPr lang="en-US" altLang="zh-CN" sz="1600" dirty="0" err="1"/>
              <a:t>Gouraud</a:t>
            </a:r>
            <a:r>
              <a:rPr lang="zh-CN" altLang="en-US" sz="1600" dirty="0"/>
              <a:t>方法的</a:t>
            </a:r>
            <a:r>
              <a:rPr lang="en-US" altLang="zh-CN" sz="1600" dirty="0"/>
              <a:t>6</a:t>
            </a:r>
            <a:r>
              <a:rPr lang="zh-CN" altLang="en-US" sz="1600" dirty="0"/>
              <a:t>到</a:t>
            </a:r>
            <a:r>
              <a:rPr lang="en-US" altLang="zh-CN" sz="1600" dirty="0"/>
              <a:t>8</a:t>
            </a:r>
            <a:r>
              <a:rPr lang="zh-CN" altLang="en-US" sz="1600" dirty="0"/>
              <a:t>倍</a:t>
            </a:r>
            <a:endParaRPr lang="zh-CN" altLang="en-US" sz="1600" dirty="0"/>
          </a:p>
          <a:p>
            <a:pPr lvl="1"/>
            <a:r>
              <a:rPr lang="zh-CN" altLang="en-US" sz="1600" dirty="0"/>
              <a:t>目前可以用片元着色器实现</a:t>
            </a:r>
            <a:endParaRPr lang="en-US" altLang="zh-CN" sz="1600" dirty="0"/>
          </a:p>
          <a:p>
            <a:endParaRPr lang="zh-CN" altLang="en-US" sz="2400" dirty="0"/>
          </a:p>
          <a:p>
            <a:r>
              <a:rPr lang="zh-CN" altLang="en-US" sz="2400" dirty="0"/>
              <a:t>两种方法都需要特定数据结构表示网格，从而可以获取顶点法向量</a:t>
            </a:r>
            <a:endParaRPr lang="zh-CN" altLang="en-US" sz="2400" dirty="0"/>
          </a:p>
          <a:p>
            <a:endParaRPr lang="en-US" sz="2400"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fld>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fld>
            <a:endParaRPr lang="zh-CN" altLang="en-US"/>
          </a:p>
        </p:txBody>
      </p:sp>
      <p:sp>
        <p:nvSpPr>
          <p:cNvPr id="8" name="文本框 7"/>
          <p:cNvSpPr txBox="1"/>
          <p:nvPr/>
        </p:nvSpPr>
        <p:spPr>
          <a:xfrm>
            <a:off x="2293003" y="3364107"/>
            <a:ext cx="4801314" cy="646331"/>
          </a:xfrm>
          <a:prstGeom prst="rect">
            <a:avLst/>
          </a:prstGeom>
          <a:noFill/>
        </p:spPr>
        <p:txBody>
          <a:bodyPr wrap="none" rtlCol="0">
            <a:spAutoFit/>
          </a:bodyPr>
          <a:lstStyle/>
          <a:p>
            <a:pPr algn="ctr"/>
            <a:r>
              <a:rPr lang="zh-CN" altLang="en-US" sz="3600" b="1">
                <a:latin typeface="微软雅黑" panose="020B0503020204020204" pitchFamily="34" charset="-122"/>
                <a:ea typeface="微软雅黑" panose="020B0503020204020204" pitchFamily="34" charset="-122"/>
              </a:rPr>
              <a:t>通过递归细分逼近球面</a:t>
            </a:r>
            <a:endParaRPr lang="zh-CN" altLang="en-US" sz="3600"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80" y="1913900"/>
            <a:ext cx="614271" cy="1107996"/>
          </a:xfrm>
          <a:prstGeom prst="rect">
            <a:avLst/>
          </a:prstGeom>
          <a:noFill/>
        </p:spPr>
        <p:txBody>
          <a:bodyPr wrap="none" rtlCol="0">
            <a:spAutoFit/>
          </a:bodyPr>
          <a:lstStyle/>
          <a:p>
            <a:pPr algn="ctr"/>
            <a:r>
              <a:rPr lang="en-US" altLang="zh-CN" sz="6600" b="1" i="1" dirty="0">
                <a:solidFill>
                  <a:srgbClr val="94003F"/>
                </a:solidFill>
              </a:rPr>
              <a:t>4</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球面的多边形离散化</a:t>
            </a:r>
            <a:endParaRPr lang="zh-CN" altLang="en-US" dirty="0"/>
          </a:p>
        </p:txBody>
      </p:sp>
      <p:sp>
        <p:nvSpPr>
          <p:cNvPr id="3" name="内容占位符 2"/>
          <p:cNvSpPr>
            <a:spLocks noGrp="1"/>
          </p:cNvSpPr>
          <p:nvPr>
            <p:ph idx="1"/>
          </p:nvPr>
        </p:nvSpPr>
        <p:spPr/>
        <p:txBody>
          <a:bodyPr/>
          <a:lstStyle/>
          <a:p>
            <a:pPr>
              <a:buClr>
                <a:srgbClr val="94003F"/>
              </a:buClr>
            </a:pPr>
            <a:r>
              <a:rPr lang="zh-CN" altLang="en-US" sz="2400" dirty="0"/>
              <a:t>迭代细分</a:t>
            </a:r>
            <a:r>
              <a:rPr lang="en-US" altLang="zh-CN" sz="2400" dirty="0"/>
              <a:t>:</a:t>
            </a:r>
            <a:endParaRPr lang="zh-CN" altLang="en-US" sz="2400" dirty="0"/>
          </a:p>
          <a:p>
            <a:pPr lvl="1">
              <a:buClr>
                <a:schemeClr val="tx1"/>
              </a:buClr>
            </a:pPr>
            <a:r>
              <a:rPr lang="zh-CN" altLang="en-US" sz="1800" dirty="0"/>
              <a:t>从四面体（顶点落在单位球面上）开始</a:t>
            </a:r>
            <a:endParaRPr lang="en-US" altLang="zh-CN" sz="1800" dirty="0"/>
          </a:p>
          <a:p>
            <a:pPr lvl="1">
              <a:buClr>
                <a:schemeClr val="tx1"/>
              </a:buClr>
            </a:pPr>
            <a:r>
              <a:rPr lang="zh-CN" altLang="en-US" sz="1800" dirty="0"/>
              <a:t>将每个三角形细分为多个个三角形</a:t>
            </a: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r>
              <a:rPr lang="zh-CN" altLang="en-US" sz="1800" dirty="0"/>
              <a:t>将新产生的顶点移动至球面</a:t>
            </a:r>
            <a:endParaRPr lang="en-US" altLang="zh-CN" sz="1800" dirty="0"/>
          </a:p>
          <a:p>
            <a:pPr lvl="1">
              <a:buClr>
                <a:schemeClr val="tx1"/>
              </a:buClr>
            </a:pPr>
            <a:r>
              <a:rPr lang="zh-CN" altLang="en-US" sz="1800" dirty="0"/>
              <a:t>上述步骤迭代</a:t>
            </a:r>
            <a:r>
              <a:rPr lang="en-US" altLang="zh-CN" sz="1800" b="1" dirty="0"/>
              <a:t>n</a:t>
            </a:r>
            <a:r>
              <a:rPr lang="zh-CN" altLang="en-US" sz="1800" dirty="0"/>
              <a:t>次</a:t>
            </a:r>
            <a:endParaRPr lang="en-US" altLang="zh-CN" dirty="0"/>
          </a:p>
          <a:p>
            <a:endParaRPr lang="en-US" altLang="zh-CN" sz="2400" dirty="0"/>
          </a:p>
          <a:p>
            <a:endParaRPr lang="en-US" altLang="zh-CN" sz="2400" dirty="0"/>
          </a:p>
          <a:p>
            <a:endParaRPr lang="en-US" altLang="zh-CN" sz="2400" dirty="0"/>
          </a:p>
          <a:p>
            <a:endParaRPr lang="en-US" altLang="zh-CN" sz="2400" dirty="0"/>
          </a:p>
          <a:p>
            <a:pPr marL="457200" lvl="1" indent="0">
              <a:buClr>
                <a:schemeClr val="tx1"/>
              </a:buClr>
              <a:buNone/>
            </a:pP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fld>
            <a:endParaRPr lang="zh-CN" altLang="en-US"/>
          </a:p>
        </p:txBody>
      </p:sp>
      <p:sp>
        <p:nvSpPr>
          <p:cNvPr id="6" name="矩形 5"/>
          <p:cNvSpPr/>
          <p:nvPr/>
        </p:nvSpPr>
        <p:spPr>
          <a:xfrm>
            <a:off x="4294253" y="4367113"/>
            <a:ext cx="4355183" cy="2308324"/>
          </a:xfrm>
          <a:prstGeom prst="rect">
            <a:avLst/>
          </a:prstGeom>
          <a:solidFill>
            <a:srgbClr val="BDD7EE">
              <a:alpha val="52941"/>
            </a:srgbClr>
          </a:solidFill>
        </p:spPr>
        <p:txBody>
          <a:bodyPr wrap="square">
            <a:spAutoFit/>
          </a:bodyPr>
          <a:lstStyle/>
          <a:p>
            <a:r>
              <a:rPr lang="pt-BR" altLang="zh-CN" dirty="0">
                <a:solidFill>
                  <a:srgbClr val="0000FF"/>
                </a:solidFill>
                <a:latin typeface="ZztexMono-Regular"/>
              </a:rPr>
              <a:t>void </a:t>
            </a:r>
            <a:r>
              <a:rPr lang="pt-BR" altLang="zh-CN" dirty="0">
                <a:latin typeface="ZztexMono-Regular"/>
              </a:rPr>
              <a:t>tetrahedron(int n)</a:t>
            </a:r>
            <a:endParaRPr lang="pt-BR" altLang="zh-CN" dirty="0">
              <a:latin typeface="ZztexMono-Regular"/>
            </a:endParaRPr>
          </a:p>
          <a:p>
            <a:r>
              <a:rPr lang="pt-BR" altLang="zh-CN" dirty="0">
                <a:latin typeface="ZztexMono-Regular"/>
              </a:rPr>
              <a:t>{</a:t>
            </a:r>
            <a:endParaRPr lang="pt-BR" altLang="zh-CN" dirty="0">
              <a:latin typeface="ZztexMono-Regular"/>
            </a:endParaRPr>
          </a:p>
          <a:p>
            <a:pPr lvl="1"/>
            <a:r>
              <a:rPr lang="pt-BR" altLang="zh-CN" dirty="0">
                <a:latin typeface="ZztexMono-Regular"/>
              </a:rPr>
              <a:t>divide_triangle(v[0], v[1], v[2], n);</a:t>
            </a:r>
            <a:endParaRPr lang="pt-BR" altLang="zh-CN" dirty="0">
              <a:latin typeface="ZztexMono-Regular"/>
            </a:endParaRPr>
          </a:p>
          <a:p>
            <a:pPr lvl="1"/>
            <a:r>
              <a:rPr lang="pt-BR" altLang="zh-CN" dirty="0">
                <a:latin typeface="ZztexMono-Regular"/>
              </a:rPr>
              <a:t>divide_triangle(v[3], v[2], v[1], n);</a:t>
            </a:r>
            <a:endParaRPr lang="pt-BR" altLang="zh-CN" dirty="0">
              <a:latin typeface="ZztexMono-Regular"/>
            </a:endParaRPr>
          </a:p>
          <a:p>
            <a:pPr lvl="1"/>
            <a:r>
              <a:rPr lang="pt-BR" altLang="zh-CN" dirty="0">
                <a:latin typeface="ZztexMono-Regular"/>
              </a:rPr>
              <a:t>divide_triangle(v[0], v[3], v[1], n);</a:t>
            </a:r>
            <a:endParaRPr lang="pt-BR" altLang="zh-CN" dirty="0">
              <a:latin typeface="ZztexMono-Regular"/>
            </a:endParaRPr>
          </a:p>
          <a:p>
            <a:pPr lvl="1"/>
            <a:r>
              <a:rPr lang="pt-BR" altLang="zh-CN" dirty="0">
                <a:latin typeface="ZztexMono-Regular"/>
              </a:rPr>
              <a:t>divide_triangle(v[0], v[2], v[3], n);</a:t>
            </a:r>
            <a:endParaRPr lang="pt-BR" altLang="zh-CN" dirty="0">
              <a:latin typeface="ZztexMono-Regular"/>
            </a:endParaRPr>
          </a:p>
          <a:p>
            <a:r>
              <a:rPr lang="pt-BR" altLang="zh-CN" dirty="0">
                <a:latin typeface="ZztexMono-Regular"/>
              </a:rPr>
              <a:t>}</a:t>
            </a:r>
            <a:endParaRPr lang="en-US" altLang="zh-CN" dirty="0">
              <a:latin typeface="ZztexMono-Regular"/>
            </a:endParaRPr>
          </a:p>
          <a:p>
            <a:endParaRPr lang="zh-CN" altLang="en-US" dirty="0"/>
          </a:p>
        </p:txBody>
      </p:sp>
      <p:pic>
        <p:nvPicPr>
          <p:cNvPr id="5" name="图片 4"/>
          <p:cNvPicPr>
            <a:picLocks noChangeAspect="1"/>
          </p:cNvPicPr>
          <p:nvPr/>
        </p:nvPicPr>
        <p:blipFill>
          <a:blip r:embed="rId1"/>
          <a:stretch>
            <a:fillRect/>
          </a:stretch>
        </p:blipFill>
        <p:spPr>
          <a:xfrm>
            <a:off x="5719809" y="876715"/>
            <a:ext cx="1979592" cy="1441980"/>
          </a:xfrm>
          <a:prstGeom prst="rect">
            <a:avLst/>
          </a:prstGeom>
        </p:spPr>
      </p:pic>
      <p:pic>
        <p:nvPicPr>
          <p:cNvPr id="8" name="图片 7"/>
          <p:cNvPicPr>
            <a:picLocks noChangeAspect="1"/>
          </p:cNvPicPr>
          <p:nvPr/>
        </p:nvPicPr>
        <p:blipFill>
          <a:blip r:embed="rId2"/>
          <a:stretch>
            <a:fillRect/>
          </a:stretch>
        </p:blipFill>
        <p:spPr>
          <a:xfrm>
            <a:off x="1391798" y="2489057"/>
            <a:ext cx="6172841" cy="1478010"/>
          </a:xfrm>
          <a:prstGeom prst="rect">
            <a:avLst/>
          </a:prstGeom>
        </p:spPr>
      </p:pic>
      <p:pic>
        <p:nvPicPr>
          <p:cNvPr id="9" name="图片 8"/>
          <p:cNvPicPr>
            <a:picLocks noChangeAspect="1"/>
          </p:cNvPicPr>
          <p:nvPr/>
        </p:nvPicPr>
        <p:blipFill>
          <a:blip r:embed="rId3"/>
          <a:stretch>
            <a:fillRect/>
          </a:stretch>
        </p:blipFill>
        <p:spPr>
          <a:xfrm>
            <a:off x="1511192" y="4936352"/>
            <a:ext cx="1900519" cy="1829465"/>
          </a:xfrm>
          <a:prstGeom prst="rect">
            <a:avLst/>
          </a:prstGeom>
        </p:spPr>
      </p:pic>
      <p:sp>
        <p:nvSpPr>
          <p:cNvPr id="10" name="Rounded Rectangle 9"/>
          <p:cNvSpPr/>
          <p:nvPr/>
        </p:nvSpPr>
        <p:spPr>
          <a:xfrm>
            <a:off x="5801444" y="2489057"/>
            <a:ext cx="1897957" cy="1568113"/>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球面的着色</a:t>
            </a:r>
            <a:endParaRPr lang="zh-CN" altLang="en-US" dirty="0"/>
          </a:p>
        </p:txBody>
      </p:sp>
      <p:sp>
        <p:nvSpPr>
          <p:cNvPr id="3" name="内容占位符 2"/>
          <p:cNvSpPr>
            <a:spLocks noGrp="1"/>
          </p:cNvSpPr>
          <p:nvPr>
            <p:ph idx="1"/>
          </p:nvPr>
        </p:nvSpPr>
        <p:spPr/>
        <p:txBody>
          <a:bodyPr>
            <a:normAutofit/>
          </a:bodyPr>
          <a:lstStyle/>
          <a:p>
            <a:pPr>
              <a:buClr>
                <a:srgbClr val="94003F"/>
              </a:buClr>
            </a:pPr>
            <a:r>
              <a:rPr lang="zh-CN" altLang="en-US" sz="2400" dirty="0"/>
              <a:t>球面的着色</a:t>
            </a:r>
            <a:endParaRPr lang="zh-CN" altLang="en-US" sz="2400" dirty="0"/>
          </a:p>
          <a:p>
            <a:pPr lvl="1">
              <a:buClr>
                <a:schemeClr val="tx1"/>
              </a:buClr>
            </a:pPr>
            <a:r>
              <a:rPr lang="zh-CN" altLang="en-US" sz="1800" dirty="0"/>
              <a:t>多边形离散化模型</a:t>
            </a:r>
            <a:endParaRPr lang="en-US" altLang="zh-CN" sz="1800" dirty="0"/>
          </a:p>
          <a:p>
            <a:pPr lvl="1">
              <a:buClr>
                <a:schemeClr val="tx1"/>
              </a:buClr>
            </a:pPr>
            <a:r>
              <a:rPr lang="en-US" altLang="zh-CN" sz="1800" dirty="0" err="1"/>
              <a:t>Blinn-Phong</a:t>
            </a:r>
            <a:r>
              <a:rPr lang="zh-CN" altLang="en-US" sz="1800" dirty="0"/>
              <a:t>光照模型</a:t>
            </a:r>
            <a:endParaRPr lang="en-US" altLang="zh-CN" sz="1800" dirty="0"/>
          </a:p>
          <a:p>
            <a:pPr lvl="1">
              <a:buClr>
                <a:schemeClr val="tx1"/>
              </a:buClr>
            </a:pPr>
            <a:r>
              <a:rPr lang="zh-CN" altLang="en-US" sz="1800" dirty="0"/>
              <a:t>计算多边形法向</a:t>
            </a:r>
            <a:endParaRPr lang="en-US" altLang="zh-CN" sz="1800" dirty="0"/>
          </a:p>
          <a:p>
            <a:pPr marL="0" indent="0">
              <a:buClr>
                <a:srgbClr val="94003F"/>
              </a:buClr>
              <a:buNone/>
            </a:pPr>
            <a:endParaRPr lang="en-US" altLang="zh-CN" sz="2400" dirty="0"/>
          </a:p>
          <a:p>
            <a:pPr>
              <a:buClr>
                <a:srgbClr val="94003F"/>
              </a:buClr>
            </a:pPr>
            <a:r>
              <a:rPr lang="zh-CN" altLang="en-US" sz="2400" dirty="0"/>
              <a:t>着色的光滑性</a:t>
            </a:r>
            <a:endParaRPr lang="zh-CN" altLang="en-US" sz="2400" dirty="0"/>
          </a:p>
          <a:p>
            <a:pPr lvl="1">
              <a:buClr>
                <a:schemeClr val="tx1"/>
              </a:buClr>
            </a:pPr>
            <a:r>
              <a:rPr lang="zh-CN" altLang="en-US" sz="1800" dirty="0"/>
              <a:t>球面内部平面片的光滑程度取决于着色方式</a:t>
            </a:r>
            <a:endParaRPr lang="en-US" altLang="zh-CN" sz="1800" dirty="0"/>
          </a:p>
          <a:p>
            <a:pPr lvl="1">
              <a:buClr>
                <a:schemeClr val="tx1"/>
              </a:buClr>
            </a:pPr>
            <a:r>
              <a:rPr lang="zh-CN" altLang="en-US" sz="1800" dirty="0"/>
              <a:t>但仍能够观察到</a:t>
            </a:r>
            <a:r>
              <a:rPr lang="zh-CN" altLang="en-US" sz="1800" dirty="0">
                <a:solidFill>
                  <a:srgbClr val="0000FF"/>
                </a:solidFill>
              </a:rPr>
              <a:t>轮廓边缘</a:t>
            </a:r>
            <a:r>
              <a:rPr lang="en-US" altLang="zh-CN" sz="1800" dirty="0"/>
              <a:t>(silhouette)</a:t>
            </a:r>
            <a:endParaRPr lang="zh-CN" altLang="en-US" sz="1800" dirty="0"/>
          </a:p>
          <a:p>
            <a:pPr lvl="1">
              <a:buClr>
                <a:schemeClr val="tx1"/>
              </a:buClr>
            </a:pPr>
            <a:r>
              <a:rPr lang="zh-CN" altLang="en-US" sz="1800" dirty="0"/>
              <a:t>解决方案</a:t>
            </a:r>
            <a:r>
              <a:rPr lang="en-US" altLang="zh-CN" sz="1800" dirty="0"/>
              <a:t>?</a:t>
            </a:r>
            <a:endParaRPr lang="en-US" altLang="zh-CN" sz="1800" dirty="0"/>
          </a:p>
          <a:p>
            <a:pPr lvl="1">
              <a:buClr>
                <a:schemeClr val="tx1"/>
              </a:buClr>
            </a:pPr>
            <a:endParaRPr lang="zh-CN" altLang="en-US" sz="1800"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fld>
            <a:endParaRPr lang="zh-CN" altLang="en-US"/>
          </a:p>
        </p:txBody>
      </p:sp>
      <p:pic>
        <p:nvPicPr>
          <p:cNvPr id="8" name="图片 7"/>
          <p:cNvPicPr>
            <a:picLocks noChangeAspect="1"/>
          </p:cNvPicPr>
          <p:nvPr/>
        </p:nvPicPr>
        <p:blipFill>
          <a:blip r:embed="rId1"/>
          <a:stretch>
            <a:fillRect/>
          </a:stretch>
        </p:blipFill>
        <p:spPr>
          <a:xfrm>
            <a:off x="5272554" y="701135"/>
            <a:ext cx="2880000" cy="2866579"/>
          </a:xfrm>
          <a:prstGeom prst="rect">
            <a:avLst/>
          </a:prstGeom>
        </p:spPr>
      </p:pic>
      <p:pic>
        <p:nvPicPr>
          <p:cNvPr id="11" name="图片 10"/>
          <p:cNvPicPr>
            <a:picLocks noChangeAspect="1"/>
          </p:cNvPicPr>
          <p:nvPr/>
        </p:nvPicPr>
        <p:blipFill>
          <a:blip r:embed="rId2"/>
          <a:stretch>
            <a:fillRect/>
          </a:stretch>
        </p:blipFill>
        <p:spPr>
          <a:xfrm>
            <a:off x="5338553" y="3854553"/>
            <a:ext cx="2880000" cy="284137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轮廓边缘</a:t>
            </a:r>
            <a:endParaRPr lang="en-US" dirty="0"/>
          </a:p>
        </p:txBody>
      </p:sp>
      <p:sp>
        <p:nvSpPr>
          <p:cNvPr id="3" name="Content Placeholder 2"/>
          <p:cNvSpPr>
            <a:spLocks noGrp="1"/>
          </p:cNvSpPr>
          <p:nvPr>
            <p:ph idx="1"/>
          </p:nvPr>
        </p:nvSpPr>
        <p:spPr/>
        <p:txBody>
          <a:bodyPr>
            <a:normAutofit/>
          </a:bodyPr>
          <a:lstStyle/>
          <a:p>
            <a:r>
              <a:rPr lang="zh-CN" altLang="en-US" sz="2400" dirty="0"/>
              <a:t>在轮廓边缘附近进行进一步细分：</a:t>
            </a:r>
            <a:endParaRPr lang="en-US" sz="2400"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fld>
            <a:endParaRPr lang="zh-CN" altLang="en-US" dirty="0"/>
          </a:p>
        </p:txBody>
      </p:sp>
      <p:pic>
        <p:nvPicPr>
          <p:cNvPr id="5" name="Picture 5" descr="sphere"/>
          <p:cNvPicPr>
            <a:picLocks noChangeAspect="1" noChangeArrowheads="1"/>
          </p:cNvPicPr>
          <p:nvPr/>
        </p:nvPicPr>
        <p:blipFill>
          <a:blip r:embed="rId1" cstate="print">
            <a:clrChange>
              <a:clrFrom>
                <a:srgbClr val="8F97C7"/>
              </a:clrFrom>
              <a:clrTo>
                <a:srgbClr val="8F97C7">
                  <a:alpha val="0"/>
                </a:srgbClr>
              </a:clrTo>
            </a:clrChange>
            <a:extLst>
              <a:ext uri="{28A0092B-C50C-407E-A947-70E740481C1C}">
                <a14:useLocalDpi xmlns:a14="http://schemas.microsoft.com/office/drawing/2010/main" val="0"/>
              </a:ext>
            </a:extLst>
          </a:blip>
          <a:srcRect l="826" t="7500" r="674" b="7312"/>
          <a:stretch>
            <a:fillRect/>
          </a:stretch>
        </p:blipFill>
        <p:spPr bwMode="auto">
          <a:xfrm>
            <a:off x="1823602" y="2340769"/>
            <a:ext cx="4808537" cy="332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a:t>大纲</a:t>
            </a: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fld>
            <a:endParaRPr lang="zh-CN" altLang="en-US"/>
          </a:p>
        </p:txBody>
      </p:sp>
      <p:sp>
        <p:nvSpPr>
          <p:cNvPr id="8" name="文本框 7"/>
          <p:cNvSpPr txBox="1"/>
          <p:nvPr/>
        </p:nvSpPr>
        <p:spPr>
          <a:xfrm>
            <a:off x="3560155" y="3389111"/>
            <a:ext cx="2031325" cy="646331"/>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全局光照</a:t>
            </a:r>
            <a:endParaRPr lang="zh-CN" altLang="en-US" sz="3600"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78" y="1913900"/>
            <a:ext cx="614272" cy="1107996"/>
          </a:xfrm>
          <a:prstGeom prst="rect">
            <a:avLst/>
          </a:prstGeom>
          <a:noFill/>
        </p:spPr>
        <p:txBody>
          <a:bodyPr wrap="none" rtlCol="0">
            <a:spAutoFit/>
          </a:bodyPr>
          <a:lstStyle/>
          <a:p>
            <a:pPr algn="ctr"/>
            <a:r>
              <a:rPr lang="en-US" altLang="zh-CN" sz="6600" b="1" i="1" dirty="0">
                <a:solidFill>
                  <a:srgbClr val="94003F"/>
                </a:solidFill>
              </a:rPr>
              <a:t>5</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知识点回顾 </a:t>
            </a:r>
            <a:r>
              <a:rPr lang="en-US" altLang="zh-CN" dirty="0"/>
              <a:t>-</a:t>
            </a:r>
            <a:r>
              <a:rPr lang="zh-CN" altLang="en-US" dirty="0"/>
              <a:t> 绘制方程</a:t>
            </a:r>
            <a:endParaRPr lang="en-US" dirty="0"/>
          </a:p>
        </p:txBody>
      </p:sp>
      <p:sp>
        <p:nvSpPr>
          <p:cNvPr id="3" name="Content Placeholder 2"/>
          <p:cNvSpPr>
            <a:spLocks noGrp="1"/>
          </p:cNvSpPr>
          <p:nvPr>
            <p:ph idx="1"/>
          </p:nvPr>
        </p:nvSpPr>
        <p:spPr>
          <a:xfrm>
            <a:off x="628651" y="1316831"/>
            <a:ext cx="5157294" cy="4351338"/>
          </a:xfrm>
        </p:spPr>
        <p:txBody>
          <a:bodyPr/>
          <a:lstStyle/>
          <a:p>
            <a:r>
              <a:rPr lang="zh-CN" altLang="en-US" sz="2400" dirty="0"/>
              <a:t>光照与材质间相互作用的数学建模</a:t>
            </a:r>
            <a:endParaRPr lang="zh-CN" altLang="en-US" sz="2400" dirty="0"/>
          </a:p>
          <a:p>
            <a:pPr lvl="1"/>
            <a:r>
              <a:rPr lang="zh-CN" altLang="en-US" sz="1800" dirty="0"/>
              <a:t>光的无穷次反射和吸收过程</a:t>
            </a:r>
            <a:endParaRPr lang="zh-CN" altLang="en-US" sz="1800" dirty="0"/>
          </a:p>
          <a:p>
            <a:r>
              <a:rPr lang="zh-CN" altLang="en-US" sz="2400" dirty="0"/>
              <a:t>绘制方程不易获得解析解</a:t>
            </a:r>
            <a:r>
              <a:rPr lang="en-US" altLang="zh-CN" sz="2400" dirty="0"/>
              <a:t>,</a:t>
            </a:r>
            <a:r>
              <a:rPr lang="zh-CN" altLang="en-US" sz="2400" dirty="0"/>
              <a:t>即使应用数值方法也是</a:t>
            </a:r>
            <a:r>
              <a:rPr lang="zh-CN" altLang="en-US" sz="2400" dirty="0">
                <a:solidFill>
                  <a:srgbClr val="0000FF"/>
                </a:solidFill>
              </a:rPr>
              <a:t>非常复杂</a:t>
            </a:r>
            <a:r>
              <a:rPr lang="zh-CN" altLang="en-US" sz="2400" dirty="0"/>
              <a:t>的</a:t>
            </a:r>
            <a:endParaRPr lang="zh-CN" altLang="en-US" sz="2400" dirty="0"/>
          </a:p>
          <a:p>
            <a:r>
              <a:rPr lang="zh-CN" altLang="en-US" sz="2400" dirty="0"/>
              <a:t>数值方法：光线追踪、辐射度算法</a:t>
            </a:r>
            <a:endParaRPr lang="zh-CN" altLang="en-US" sz="2400" dirty="0"/>
          </a:p>
          <a:p>
            <a:pPr marL="457200" lvl="1" indent="0">
              <a:buClr>
                <a:schemeClr val="tx1"/>
              </a:buClr>
              <a:buNone/>
            </a:pPr>
            <a:endParaRPr lang="en-US" altLang="zh-CN" sz="1800" dirty="0"/>
          </a:p>
          <a:p>
            <a:pPr lvl="1">
              <a:buClr>
                <a:schemeClr val="tx1"/>
              </a:buClr>
            </a:pPr>
            <a:endParaRPr lang="zh-CN" altLang="en-US" sz="1800" dirty="0"/>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fld>
            <a:endParaRPr lang="zh-CN" altLang="en-US" dirty="0"/>
          </a:p>
        </p:txBody>
      </p:sp>
      <p:pic>
        <p:nvPicPr>
          <p:cNvPr id="5" name="图片 2"/>
          <p:cNvPicPr>
            <a:picLocks noChangeAspect="1"/>
          </p:cNvPicPr>
          <p:nvPr/>
        </p:nvPicPr>
        <p:blipFill>
          <a:blip r:embed="rId1"/>
          <a:stretch>
            <a:fillRect/>
          </a:stretch>
        </p:blipFill>
        <p:spPr>
          <a:xfrm>
            <a:off x="867741" y="3779442"/>
            <a:ext cx="7174080" cy="1204120"/>
          </a:xfrm>
          <a:prstGeom prst="rect">
            <a:avLst/>
          </a:prstGeom>
        </p:spPr>
      </p:pic>
      <p:pic>
        <p:nvPicPr>
          <p:cNvPr id="8" name="图片 4"/>
          <p:cNvPicPr>
            <a:picLocks noChangeAspect="1"/>
          </p:cNvPicPr>
          <p:nvPr/>
        </p:nvPicPr>
        <p:blipFill>
          <a:blip r:embed="rId2"/>
          <a:stretch>
            <a:fillRect/>
          </a:stretch>
        </p:blipFill>
        <p:spPr>
          <a:xfrm>
            <a:off x="5925194" y="1171439"/>
            <a:ext cx="3118483" cy="2667274"/>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局部光照模型的局限性</a:t>
            </a:r>
            <a:endParaRPr lang="en-US" dirty="0"/>
          </a:p>
        </p:txBody>
      </p:sp>
      <p:sp>
        <p:nvSpPr>
          <p:cNvPr id="3" name="Content Placeholder 2"/>
          <p:cNvSpPr>
            <a:spLocks noGrp="1"/>
          </p:cNvSpPr>
          <p:nvPr>
            <p:ph idx="1"/>
          </p:nvPr>
        </p:nvSpPr>
        <p:spPr/>
        <p:txBody>
          <a:bodyPr>
            <a:normAutofit/>
          </a:bodyPr>
          <a:lstStyle/>
          <a:p>
            <a:r>
              <a:rPr lang="zh-CN" altLang="en-US" sz="2400" dirty="0"/>
              <a:t>如果使用局部光照模型，场景中每个物体是独立的</a:t>
            </a:r>
            <a:endParaRPr lang="en-US" altLang="zh-CN" sz="2400" dirty="0"/>
          </a:p>
          <a:p>
            <a:r>
              <a:rPr lang="zh-CN" altLang="en-US" sz="2400" dirty="0"/>
              <a:t>但是，物体间可能会存在光线遮挡、反射成像的情况，并产生阴影，这些现象都具有全局效应</a:t>
            </a:r>
            <a:endParaRPr lang="en-US" altLang="zh-CN" sz="2400" dirty="0"/>
          </a:p>
          <a:p>
            <a:endParaRPr lang="en-US" altLang="zh-CN" sz="2400"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fld>
            <a:endParaRPr lang="zh-CN" altLang="en-US" dirty="0"/>
          </a:p>
        </p:txBody>
      </p:sp>
      <p:grpSp>
        <p:nvGrpSpPr>
          <p:cNvPr id="9" name="Group 8"/>
          <p:cNvGrpSpPr/>
          <p:nvPr/>
        </p:nvGrpSpPr>
        <p:grpSpPr>
          <a:xfrm>
            <a:off x="745350" y="3438330"/>
            <a:ext cx="7844297" cy="2048569"/>
            <a:chOff x="760718" y="2984972"/>
            <a:chExt cx="7844297" cy="2048569"/>
          </a:xfrm>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0718" y="2984972"/>
              <a:ext cx="7844297" cy="1940493"/>
            </a:xfrm>
            <a:prstGeom prst="rect">
              <a:avLst/>
            </a:prstGeom>
          </p:spPr>
        </p:pic>
        <p:sp>
          <p:nvSpPr>
            <p:cNvPr id="7" name="TextBox 6"/>
            <p:cNvSpPr txBox="1"/>
            <p:nvPr/>
          </p:nvSpPr>
          <p:spPr>
            <a:xfrm>
              <a:off x="1975560" y="4664209"/>
              <a:ext cx="1569660" cy="369332"/>
            </a:xfrm>
            <a:prstGeom prst="rect">
              <a:avLst/>
            </a:prstGeom>
            <a:solidFill>
              <a:schemeClr val="bg1"/>
            </a:solidFill>
          </p:spPr>
          <p:txBody>
            <a:bodyPr wrap="none" rtlCol="0">
              <a:spAutoFit/>
            </a:bodyPr>
            <a:lstStyle/>
            <a:p>
              <a:r>
                <a:rPr lang="zh-CN" altLang="en-US" b="1" dirty="0"/>
                <a:t>全局光照模型</a:t>
              </a:r>
              <a:endParaRPr lang="en-US" b="1" dirty="0"/>
            </a:p>
          </p:txBody>
        </p:sp>
        <p:sp>
          <p:nvSpPr>
            <p:cNvPr id="8" name="TextBox 7"/>
            <p:cNvSpPr txBox="1"/>
            <p:nvPr/>
          </p:nvSpPr>
          <p:spPr>
            <a:xfrm>
              <a:off x="6505370" y="4664209"/>
              <a:ext cx="1609736" cy="369332"/>
            </a:xfrm>
            <a:prstGeom prst="rect">
              <a:avLst/>
            </a:prstGeom>
            <a:solidFill>
              <a:schemeClr val="bg1"/>
            </a:solidFill>
          </p:spPr>
          <p:txBody>
            <a:bodyPr wrap="none" rtlCol="0">
              <a:spAutoFit/>
            </a:bodyPr>
            <a:lstStyle/>
            <a:p>
              <a:r>
                <a:rPr lang="zh-CN" altLang="en-US" b="1" dirty="0"/>
                <a:t>局部光照模型</a:t>
              </a:r>
              <a:endParaRPr lang="en-US" b="1" dirty="0"/>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全局光照</a:t>
            </a:r>
            <a:endParaRPr lang="en-US" dirty="0"/>
          </a:p>
        </p:txBody>
      </p:sp>
      <p:sp>
        <p:nvSpPr>
          <p:cNvPr id="3" name="Content Placeholder 2"/>
          <p:cNvSpPr>
            <a:spLocks noGrp="1"/>
          </p:cNvSpPr>
          <p:nvPr>
            <p:ph idx="1"/>
          </p:nvPr>
        </p:nvSpPr>
        <p:spPr/>
        <p:txBody>
          <a:bodyPr/>
          <a:lstStyle/>
          <a:p>
            <a:r>
              <a:rPr lang="zh-CN" altLang="en-US" dirty="0"/>
              <a:t>考虑“间接光照”（</a:t>
            </a:r>
            <a:r>
              <a:rPr lang="en-US" altLang="zh-CN" dirty="0"/>
              <a:t>indirect illumination</a:t>
            </a:r>
            <a:r>
              <a:rPr lang="zh-CN" altLang="en-US" dirty="0"/>
              <a:t>）的方法</a:t>
            </a:r>
            <a:endParaRPr lang="en-US" altLang="zh-CN" dirty="0"/>
          </a:p>
          <a:p>
            <a:endParaRPr lang="en-US" altLang="zh-CN" dirty="0"/>
          </a:p>
          <a:p>
            <a:r>
              <a:rPr lang="zh-CN" altLang="en-US" dirty="0"/>
              <a:t>全局方法可以在一个框架中兼顾</a:t>
            </a:r>
            <a:endParaRPr lang="en-US" altLang="zh-CN" dirty="0"/>
          </a:p>
          <a:p>
            <a:pPr lvl="1"/>
            <a:r>
              <a:rPr lang="zh-CN" altLang="en-US" dirty="0"/>
              <a:t>反射（</a:t>
            </a:r>
            <a:r>
              <a:rPr lang="en-US" altLang="zh-CN" dirty="0"/>
              <a:t>reflection</a:t>
            </a:r>
            <a:r>
              <a:rPr lang="zh-CN" altLang="en-US" dirty="0"/>
              <a:t>）</a:t>
            </a:r>
            <a:endParaRPr lang="en-US" altLang="zh-CN" dirty="0"/>
          </a:p>
          <a:p>
            <a:pPr lvl="1"/>
            <a:r>
              <a:rPr lang="zh-CN" altLang="en-US" dirty="0"/>
              <a:t>折射（</a:t>
            </a:r>
            <a:r>
              <a:rPr lang="en-US" altLang="zh-CN" dirty="0"/>
              <a:t>Refraction</a:t>
            </a:r>
            <a:r>
              <a:rPr lang="zh-CN" altLang="en-US" dirty="0"/>
              <a:t>）</a:t>
            </a:r>
            <a:endParaRPr lang="en-US" altLang="zh-CN" dirty="0"/>
          </a:p>
          <a:p>
            <a:pPr lvl="1"/>
            <a:r>
              <a:rPr lang="zh-CN" altLang="en-US" dirty="0"/>
              <a:t>阴影（</a:t>
            </a:r>
            <a:r>
              <a:rPr lang="en-US" altLang="zh-CN" dirty="0"/>
              <a:t>shadows</a:t>
            </a:r>
            <a:r>
              <a:rPr lang="zh-CN" altLang="en-US" dirty="0"/>
              <a:t>）</a:t>
            </a:r>
            <a:endParaRPr lang="en-US" altLang="zh-CN" dirty="0"/>
          </a:p>
          <a:p>
            <a:pPr lvl="1"/>
            <a:r>
              <a:rPr lang="zh-CN" altLang="en-US" dirty="0"/>
              <a:t>色渗（</a:t>
            </a:r>
            <a:r>
              <a:rPr lang="en-US" altLang="zh-CN" dirty="0"/>
              <a:t>color bleeding</a:t>
            </a:r>
            <a:r>
              <a:rPr lang="zh-CN" altLang="en-US" dirty="0"/>
              <a:t>）</a:t>
            </a:r>
            <a:endParaRPr lang="zh-CN" altLang="en-US" dirty="0"/>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fld>
            <a:endParaRPr lang="zh-CN" altLang="en-US" dirty="0"/>
          </a:p>
        </p:txBody>
      </p:sp>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77219" y="3484563"/>
            <a:ext cx="4138131" cy="269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光线跟踪 </a:t>
            </a:r>
            <a:r>
              <a:rPr lang="en-US" altLang="zh-CN" dirty="0"/>
              <a:t>Ray Tracing</a:t>
            </a:r>
            <a:endParaRPr lang="en-US" dirty="0"/>
          </a:p>
        </p:txBody>
      </p:sp>
      <p:sp>
        <p:nvSpPr>
          <p:cNvPr id="3" name="Content Placeholder 2"/>
          <p:cNvSpPr>
            <a:spLocks noGrp="1"/>
          </p:cNvSpPr>
          <p:nvPr>
            <p:ph idx="1"/>
          </p:nvPr>
        </p:nvSpPr>
        <p:spPr/>
        <p:txBody>
          <a:bodyPr/>
          <a:lstStyle/>
          <a:p>
            <a:r>
              <a:rPr lang="zh-CN" altLang="en-US" dirty="0"/>
              <a:t>是图形学中最有名的方法之一</a:t>
            </a:r>
            <a:endParaRPr lang="en-US" altLang="zh-CN" dirty="0"/>
          </a:p>
          <a:p>
            <a:r>
              <a:rPr lang="zh-CN" altLang="en-US" dirty="0"/>
              <a:t>不同于传统的基于光栅化的方法</a:t>
            </a:r>
            <a:endParaRPr lang="en-US" altLang="zh-CN" dirty="0"/>
          </a:p>
          <a:p>
            <a:r>
              <a:rPr lang="zh-CN" altLang="en-US" dirty="0"/>
              <a:t>善于处理镜面反射、阴影</a:t>
            </a:r>
            <a:endParaRPr lang="en-US" altLang="zh-CN" dirty="0"/>
          </a:p>
          <a:p>
            <a:r>
              <a:rPr lang="zh-CN" altLang="en-US" dirty="0"/>
              <a:t>可与其他全局光照的方法结合</a:t>
            </a:r>
            <a:endParaRPr lang="zh-CN" altLang="en-US" dirty="0"/>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fld>
            <a:endParaRPr lang="zh-CN" altLang="en-US" dirty="0"/>
          </a:p>
        </p:txBody>
      </p:sp>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34443" y="3492500"/>
            <a:ext cx="2919413" cy="2919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zh-CN" altLang="en-US" dirty="0"/>
              <a:t>示例</a:t>
            </a:r>
            <a:endParaRPr lang="zh-CN" altLang="en-US" dirty="0"/>
          </a:p>
        </p:txBody>
      </p:sp>
      <p:sp>
        <p:nvSpPr>
          <p:cNvPr id="3" name="内容占位符 2"/>
          <p:cNvSpPr>
            <a:spLocks noGrp="1"/>
          </p:cNvSpPr>
          <p:nvPr>
            <p:ph idx="1"/>
          </p:nvPr>
        </p:nvSpPr>
        <p:spPr>
          <a:xfrm>
            <a:off x="628649" y="1316831"/>
            <a:ext cx="8131037" cy="4351338"/>
          </a:xfrm>
        </p:spPr>
        <p:txBody>
          <a:bodyPr/>
          <a:lstStyle/>
          <a:p>
            <a:r>
              <a:rPr lang="zh-CN" altLang="en-US" dirty="0"/>
              <a:t>第一层</a:t>
            </a:r>
            <a:endParaRPr lang="en-US" altLang="zh-CN" dirty="0"/>
          </a:p>
          <a:p>
            <a:pPr lvl="1"/>
            <a:r>
              <a:rPr lang="zh-CN" altLang="en-US" dirty="0"/>
              <a:t>镜子和茶壶上仅有环境光</a:t>
            </a:r>
            <a:endParaRPr lang="zh-CN" altLang="en-US" dirty="0"/>
          </a:p>
        </p:txBody>
      </p:sp>
      <p:sp>
        <p:nvSpPr>
          <p:cNvPr id="5" name="灯片编号占位符 4"/>
          <p:cNvSpPr>
            <a:spLocks noGrp="1"/>
          </p:cNvSpPr>
          <p:nvPr>
            <p:ph type="sldNum" sz="quarter" idx="12"/>
          </p:nvPr>
        </p:nvSpPr>
        <p:spPr/>
        <p:txBody>
          <a:bodyPr/>
          <a:lstStyle>
            <a:lvl1pPr eaLnBrk="0" hangingPunct="0">
              <a:defRPr kumimoji="1" sz="2000">
                <a:solidFill>
                  <a:schemeClr val="tx1"/>
                </a:solidFill>
                <a:latin typeface="Arial" panose="020B0604020202020204" pitchFamily="34" charset="0"/>
                <a:ea typeface="宋体" panose="02010600030101010101" pitchFamily="2" charset="-122"/>
              </a:defRPr>
            </a:lvl1pPr>
            <a:lvl2pPr marL="742950" indent="-285750"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eaLnBrk="0" hangingPunct="0">
              <a:defRPr kumimoji="1" sz="2000">
                <a:solidFill>
                  <a:schemeClr val="tx1"/>
                </a:solidFill>
                <a:latin typeface="Arial" panose="020B0604020202020204" pitchFamily="34" charset="0"/>
                <a:ea typeface="宋体" panose="02010600030101010101" pitchFamily="2" charset="-122"/>
              </a:defRPr>
            </a:lvl4pPr>
            <a:lvl5pPr marL="2057400" indent="-228600" eaLnBrk="0" hangingPunct="0">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9pPr>
          </a:lstStyle>
          <a:p>
            <a:pPr eaLnBrk="1" hangingPunct="1"/>
            <a:fld id="{CBE24C0D-0F82-3B49-802F-1BD96A222E5D}" type="slidenum">
              <a:rPr lang="en-US" altLang="zh-CN" sz="1200">
                <a:solidFill>
                  <a:srgbClr val="898989"/>
                </a:solidFill>
              </a:rPr>
            </a:fld>
            <a:endParaRPr lang="en-US" altLang="zh-CN" sz="1200">
              <a:solidFill>
                <a:srgbClr val="898989"/>
              </a:solidFill>
            </a:endParaRPr>
          </a:p>
        </p:txBody>
      </p:sp>
      <p:pic>
        <p:nvPicPr>
          <p:cNvPr id="2355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22714" y="2401764"/>
            <a:ext cx="5280025" cy="3960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r>
              <a:rPr lang="zh-CN" altLang="en-US" dirty="0"/>
              <a:t>示例</a:t>
            </a:r>
            <a:endParaRPr lang="zh-CN" altLang="en-US" dirty="0"/>
          </a:p>
        </p:txBody>
      </p:sp>
      <p:sp>
        <p:nvSpPr>
          <p:cNvPr id="2" name="Content Placeholder 1"/>
          <p:cNvSpPr>
            <a:spLocks noGrp="1"/>
          </p:cNvSpPr>
          <p:nvPr>
            <p:ph idx="1"/>
          </p:nvPr>
        </p:nvSpPr>
        <p:spPr/>
        <p:txBody>
          <a:bodyPr/>
          <a:lstStyle/>
          <a:p>
            <a:r>
              <a:rPr lang="zh-CN" altLang="en-US" dirty="0"/>
              <a:t>第二层</a:t>
            </a:r>
            <a:endParaRPr lang="en-US" altLang="zh-CN" dirty="0"/>
          </a:p>
          <a:p>
            <a:pPr lvl="1"/>
            <a:r>
              <a:rPr lang="zh-CN" altLang="en-US" dirty="0"/>
              <a:t>镜子中的茶壶上仅有环境光</a:t>
            </a:r>
            <a:endParaRPr lang="zh-CN" altLang="en-US" dirty="0"/>
          </a:p>
          <a:p>
            <a:endParaRPr lang="zh-CN" altLang="en-US" dirty="0"/>
          </a:p>
          <a:p>
            <a:endParaRPr lang="en-US" dirty="0"/>
          </a:p>
        </p:txBody>
      </p:sp>
      <p:sp>
        <p:nvSpPr>
          <p:cNvPr id="5" name="灯片编号占位符 4"/>
          <p:cNvSpPr>
            <a:spLocks noGrp="1"/>
          </p:cNvSpPr>
          <p:nvPr>
            <p:ph type="sldNum" sz="quarter" idx="12"/>
          </p:nvPr>
        </p:nvSpPr>
        <p:spPr/>
        <p:txBody>
          <a:bodyPr/>
          <a:lstStyle>
            <a:lvl1pPr eaLnBrk="0" hangingPunct="0">
              <a:defRPr kumimoji="1" sz="2000">
                <a:solidFill>
                  <a:schemeClr val="tx1"/>
                </a:solidFill>
                <a:latin typeface="Arial" panose="020B0604020202020204" pitchFamily="34" charset="0"/>
                <a:ea typeface="宋体" panose="02010600030101010101" pitchFamily="2" charset="-122"/>
              </a:defRPr>
            </a:lvl1pPr>
            <a:lvl2pPr marL="742950" indent="-285750"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eaLnBrk="0" hangingPunct="0">
              <a:defRPr kumimoji="1" sz="2000">
                <a:solidFill>
                  <a:schemeClr val="tx1"/>
                </a:solidFill>
                <a:latin typeface="Arial" panose="020B0604020202020204" pitchFamily="34" charset="0"/>
                <a:ea typeface="宋体" panose="02010600030101010101" pitchFamily="2" charset="-122"/>
              </a:defRPr>
            </a:lvl4pPr>
            <a:lvl5pPr marL="2057400" indent="-228600" eaLnBrk="0" hangingPunct="0">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9pPr>
          </a:lstStyle>
          <a:p>
            <a:pPr eaLnBrk="1" hangingPunct="1"/>
            <a:fld id="{7A6819C3-DB1E-A142-9489-5097C180DF5E}" type="slidenum">
              <a:rPr lang="en-US" altLang="zh-CN" sz="1200">
                <a:solidFill>
                  <a:srgbClr val="898989"/>
                </a:solidFill>
              </a:rPr>
            </a:fld>
            <a:endParaRPr lang="en-US" altLang="zh-CN" sz="1200">
              <a:solidFill>
                <a:srgbClr val="898989"/>
              </a:solidFill>
            </a:endParaRPr>
          </a:p>
        </p:txBody>
      </p:sp>
      <p:pic>
        <p:nvPicPr>
          <p:cNvPr id="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22714" y="2401764"/>
            <a:ext cx="5280025" cy="3960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r>
              <a:rPr lang="zh-CN" altLang="en-US" dirty="0"/>
              <a:t>示例</a:t>
            </a:r>
            <a:endParaRPr lang="zh-CN" altLang="en-US" dirty="0"/>
          </a:p>
        </p:txBody>
      </p:sp>
      <p:sp>
        <p:nvSpPr>
          <p:cNvPr id="2" name="Content Placeholder 1"/>
          <p:cNvSpPr>
            <a:spLocks noGrp="1"/>
          </p:cNvSpPr>
          <p:nvPr>
            <p:ph idx="1"/>
          </p:nvPr>
        </p:nvSpPr>
        <p:spPr/>
        <p:txBody>
          <a:bodyPr/>
          <a:lstStyle/>
          <a:p>
            <a:r>
              <a:rPr lang="zh-CN" altLang="en-US" dirty="0"/>
              <a:t>第三层</a:t>
            </a:r>
            <a:endParaRPr lang="zh-CN" altLang="en-US" dirty="0"/>
          </a:p>
          <a:p>
            <a:pPr lvl="1"/>
            <a:r>
              <a:rPr lang="zh-CN" altLang="en-US" dirty="0"/>
              <a:t>镜子中的茶壶上的镜子反光区域仅有环境光</a:t>
            </a:r>
            <a:endParaRPr lang="zh-CN" altLang="en-US" dirty="0"/>
          </a:p>
          <a:p>
            <a:endParaRPr lang="zh-CN" altLang="en-US" dirty="0"/>
          </a:p>
          <a:p>
            <a:endParaRPr lang="en-US" dirty="0"/>
          </a:p>
        </p:txBody>
      </p:sp>
      <p:sp>
        <p:nvSpPr>
          <p:cNvPr id="5" name="灯片编号占位符 4"/>
          <p:cNvSpPr>
            <a:spLocks noGrp="1"/>
          </p:cNvSpPr>
          <p:nvPr>
            <p:ph type="sldNum" sz="quarter" idx="12"/>
          </p:nvPr>
        </p:nvSpPr>
        <p:spPr/>
        <p:txBody>
          <a:bodyPr/>
          <a:lstStyle>
            <a:lvl1pPr eaLnBrk="0" hangingPunct="0">
              <a:defRPr kumimoji="1" sz="2000">
                <a:solidFill>
                  <a:schemeClr val="tx1"/>
                </a:solidFill>
                <a:latin typeface="Arial" panose="020B0604020202020204" pitchFamily="34" charset="0"/>
                <a:ea typeface="宋体" panose="02010600030101010101" pitchFamily="2" charset="-122"/>
              </a:defRPr>
            </a:lvl1pPr>
            <a:lvl2pPr marL="742950" indent="-285750"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eaLnBrk="0" hangingPunct="0">
              <a:defRPr kumimoji="1" sz="2000">
                <a:solidFill>
                  <a:schemeClr val="tx1"/>
                </a:solidFill>
                <a:latin typeface="Arial" panose="020B0604020202020204" pitchFamily="34" charset="0"/>
                <a:ea typeface="宋体" panose="02010600030101010101" pitchFamily="2" charset="-122"/>
              </a:defRPr>
            </a:lvl4pPr>
            <a:lvl5pPr marL="2057400" indent="-228600" eaLnBrk="0" hangingPunct="0">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9pPr>
          </a:lstStyle>
          <a:p>
            <a:pPr eaLnBrk="1" hangingPunct="1"/>
            <a:fld id="{2B19CA98-94A9-054A-ACF2-C7BB9A4C5F1E}" type="slidenum">
              <a:rPr lang="en-US" altLang="zh-CN" sz="1200">
                <a:solidFill>
                  <a:srgbClr val="898989"/>
                </a:solidFill>
              </a:rPr>
            </a:fld>
            <a:endParaRPr lang="en-US" altLang="zh-CN" sz="1200">
              <a:solidFill>
                <a:srgbClr val="898989"/>
              </a:solidFill>
            </a:endParaRPr>
          </a:p>
        </p:txBody>
      </p:sp>
      <p:pic>
        <p:nvPicPr>
          <p:cNvPr id="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22714" y="2401764"/>
            <a:ext cx="5280025" cy="3960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r>
              <a:rPr lang="zh-CN" altLang="en-US" dirty="0"/>
              <a:t>示例</a:t>
            </a:r>
            <a:endParaRPr lang="zh-CN" altLang="en-US" dirty="0"/>
          </a:p>
        </p:txBody>
      </p:sp>
      <p:sp>
        <p:nvSpPr>
          <p:cNvPr id="2" name="Content Placeholder 1"/>
          <p:cNvSpPr>
            <a:spLocks noGrp="1"/>
          </p:cNvSpPr>
          <p:nvPr>
            <p:ph idx="1"/>
          </p:nvPr>
        </p:nvSpPr>
        <p:spPr/>
        <p:txBody>
          <a:bodyPr/>
          <a:lstStyle/>
          <a:p>
            <a:r>
              <a:rPr lang="zh-CN" altLang="en-US" dirty="0"/>
              <a:t>第四层</a:t>
            </a:r>
            <a:endParaRPr lang="zh-CN" altLang="en-US" dirty="0"/>
          </a:p>
          <a:p>
            <a:pPr lvl="1"/>
            <a:r>
              <a:rPr lang="zh-CN" altLang="en-US" dirty="0"/>
              <a:t>镜子中的茶壶上的镜子里的茶壶仅有环境光</a:t>
            </a:r>
            <a:endParaRPr lang="zh-CN" altLang="en-US" dirty="0"/>
          </a:p>
          <a:p>
            <a:endParaRPr lang="zh-CN" altLang="en-US" dirty="0"/>
          </a:p>
          <a:p>
            <a:endParaRPr lang="en-US" dirty="0"/>
          </a:p>
        </p:txBody>
      </p:sp>
      <p:sp>
        <p:nvSpPr>
          <p:cNvPr id="5" name="灯片编号占位符 4"/>
          <p:cNvSpPr>
            <a:spLocks noGrp="1"/>
          </p:cNvSpPr>
          <p:nvPr>
            <p:ph type="sldNum" sz="quarter" idx="12"/>
          </p:nvPr>
        </p:nvSpPr>
        <p:spPr/>
        <p:txBody>
          <a:bodyPr/>
          <a:lstStyle>
            <a:lvl1pPr eaLnBrk="0" hangingPunct="0">
              <a:defRPr kumimoji="1" sz="2000">
                <a:solidFill>
                  <a:schemeClr val="tx1"/>
                </a:solidFill>
                <a:latin typeface="Arial" panose="020B0604020202020204" pitchFamily="34" charset="0"/>
                <a:ea typeface="宋体" panose="02010600030101010101" pitchFamily="2" charset="-122"/>
              </a:defRPr>
            </a:lvl1pPr>
            <a:lvl2pPr marL="742950" indent="-285750"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eaLnBrk="0" hangingPunct="0">
              <a:defRPr kumimoji="1" sz="2000">
                <a:solidFill>
                  <a:schemeClr val="tx1"/>
                </a:solidFill>
                <a:latin typeface="Arial" panose="020B0604020202020204" pitchFamily="34" charset="0"/>
                <a:ea typeface="宋体" panose="02010600030101010101" pitchFamily="2" charset="-122"/>
              </a:defRPr>
            </a:lvl4pPr>
            <a:lvl5pPr marL="2057400" indent="-228600" eaLnBrk="0" hangingPunct="0">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9pPr>
          </a:lstStyle>
          <a:p>
            <a:pPr eaLnBrk="1" hangingPunct="1"/>
            <a:fld id="{96E2F15C-562A-0C43-B7AF-2BDD011708BC}" type="slidenum">
              <a:rPr lang="en-US" altLang="zh-CN" sz="1200">
                <a:solidFill>
                  <a:srgbClr val="898989"/>
                </a:solidFill>
              </a:rPr>
            </a:fld>
            <a:endParaRPr lang="en-US" altLang="zh-CN" sz="1200">
              <a:solidFill>
                <a:srgbClr val="898989"/>
              </a:solidFill>
            </a:endParaRPr>
          </a:p>
        </p:txBody>
      </p:sp>
      <p:pic>
        <p:nvPicPr>
          <p:cNvPr id="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22714" y="2401764"/>
            <a:ext cx="5280025" cy="3960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zh-CN" altLang="en-US" dirty="0"/>
              <a:t>示例</a:t>
            </a:r>
            <a:endParaRPr lang="zh-CN" altLang="en-US" dirty="0"/>
          </a:p>
        </p:txBody>
      </p:sp>
      <p:sp>
        <p:nvSpPr>
          <p:cNvPr id="2" name="Content Placeholder 1"/>
          <p:cNvSpPr>
            <a:spLocks noGrp="1"/>
          </p:cNvSpPr>
          <p:nvPr>
            <p:ph idx="1"/>
          </p:nvPr>
        </p:nvSpPr>
        <p:spPr/>
        <p:txBody>
          <a:bodyPr/>
          <a:lstStyle/>
          <a:p>
            <a:r>
              <a:rPr lang="zh-CN" altLang="en-US" dirty="0"/>
              <a:t>第五层</a:t>
            </a:r>
            <a:endParaRPr lang="zh-CN" altLang="en-US" dirty="0"/>
          </a:p>
          <a:p>
            <a:endParaRPr lang="zh-CN" altLang="en-US" dirty="0"/>
          </a:p>
          <a:p>
            <a:endParaRPr lang="en-US" dirty="0"/>
          </a:p>
        </p:txBody>
      </p:sp>
      <p:sp>
        <p:nvSpPr>
          <p:cNvPr id="5" name="灯片编号占位符 4"/>
          <p:cNvSpPr>
            <a:spLocks noGrp="1"/>
          </p:cNvSpPr>
          <p:nvPr>
            <p:ph type="sldNum" sz="quarter" idx="12"/>
          </p:nvPr>
        </p:nvSpPr>
        <p:spPr/>
        <p:txBody>
          <a:bodyPr/>
          <a:lstStyle>
            <a:lvl1pPr eaLnBrk="0" hangingPunct="0">
              <a:defRPr kumimoji="1" sz="2000">
                <a:solidFill>
                  <a:schemeClr val="tx1"/>
                </a:solidFill>
                <a:latin typeface="Arial" panose="020B0604020202020204" pitchFamily="34" charset="0"/>
                <a:ea typeface="宋体" panose="02010600030101010101" pitchFamily="2" charset="-122"/>
              </a:defRPr>
            </a:lvl1pPr>
            <a:lvl2pPr marL="742950" indent="-285750"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eaLnBrk="0" hangingPunct="0">
              <a:defRPr kumimoji="1" sz="2000">
                <a:solidFill>
                  <a:schemeClr val="tx1"/>
                </a:solidFill>
                <a:latin typeface="Arial" panose="020B0604020202020204" pitchFamily="34" charset="0"/>
                <a:ea typeface="宋体" panose="02010600030101010101" pitchFamily="2" charset="-122"/>
              </a:defRPr>
            </a:lvl4pPr>
            <a:lvl5pPr marL="2057400" indent="-228600" eaLnBrk="0" hangingPunct="0">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9pPr>
          </a:lstStyle>
          <a:p>
            <a:pPr eaLnBrk="1" hangingPunct="1"/>
            <a:fld id="{0C61DEB3-0A2D-A349-8CE0-D84B820E9F50}" type="slidenum">
              <a:rPr lang="en-US" altLang="zh-CN" sz="1200">
                <a:solidFill>
                  <a:srgbClr val="898989"/>
                </a:solidFill>
              </a:rPr>
            </a:fld>
            <a:endParaRPr lang="en-US" altLang="zh-CN" sz="1200">
              <a:solidFill>
                <a:srgbClr val="898989"/>
              </a:solidFill>
            </a:endParaRPr>
          </a:p>
        </p:txBody>
      </p:sp>
      <p:pic>
        <p:nvPicPr>
          <p:cNvPr id="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22714" y="2401764"/>
            <a:ext cx="5280025" cy="3960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zh-CN" altLang="en-US" dirty="0"/>
              <a:t>示例</a:t>
            </a:r>
            <a:endParaRPr lang="zh-CN" altLang="en-US" dirty="0"/>
          </a:p>
        </p:txBody>
      </p:sp>
      <p:sp>
        <p:nvSpPr>
          <p:cNvPr id="2" name="Content Placeholder 1"/>
          <p:cNvSpPr>
            <a:spLocks noGrp="1"/>
          </p:cNvSpPr>
          <p:nvPr>
            <p:ph idx="1"/>
          </p:nvPr>
        </p:nvSpPr>
        <p:spPr/>
        <p:txBody>
          <a:bodyPr/>
          <a:lstStyle/>
          <a:p>
            <a:r>
              <a:rPr lang="zh-CN" altLang="en-US" dirty="0">
                <a:ea typeface="黑体" panose="02010609060101010101" charset="-122"/>
              </a:rPr>
              <a:t>第六层</a:t>
            </a:r>
            <a:endParaRPr lang="en-US" altLang="zh-CN" dirty="0">
              <a:ea typeface="黑体" panose="02010609060101010101" charset="-122"/>
            </a:endParaRPr>
          </a:p>
          <a:p>
            <a:endParaRPr lang="en-US" dirty="0"/>
          </a:p>
        </p:txBody>
      </p:sp>
      <p:sp>
        <p:nvSpPr>
          <p:cNvPr id="5" name="灯片编号占位符 4"/>
          <p:cNvSpPr>
            <a:spLocks noGrp="1"/>
          </p:cNvSpPr>
          <p:nvPr>
            <p:ph type="sldNum" sz="quarter" idx="12"/>
          </p:nvPr>
        </p:nvSpPr>
        <p:spPr/>
        <p:txBody>
          <a:bodyPr/>
          <a:lstStyle>
            <a:lvl1pPr eaLnBrk="0" hangingPunct="0">
              <a:defRPr kumimoji="1" sz="2000">
                <a:solidFill>
                  <a:schemeClr val="tx1"/>
                </a:solidFill>
                <a:latin typeface="Arial" panose="020B0604020202020204" pitchFamily="34" charset="0"/>
                <a:ea typeface="宋体" panose="02010600030101010101" pitchFamily="2" charset="-122"/>
              </a:defRPr>
            </a:lvl1pPr>
            <a:lvl2pPr marL="742950" indent="-285750"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eaLnBrk="0" hangingPunct="0">
              <a:defRPr kumimoji="1" sz="2000">
                <a:solidFill>
                  <a:schemeClr val="tx1"/>
                </a:solidFill>
                <a:latin typeface="Arial" panose="020B0604020202020204" pitchFamily="34" charset="0"/>
                <a:ea typeface="宋体" panose="02010600030101010101" pitchFamily="2" charset="-122"/>
              </a:defRPr>
            </a:lvl4pPr>
            <a:lvl5pPr marL="2057400" indent="-228600" eaLnBrk="0" hangingPunct="0">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9pPr>
          </a:lstStyle>
          <a:p>
            <a:pPr eaLnBrk="1" hangingPunct="1"/>
            <a:fld id="{26F84579-777F-724B-9922-641D73E86C4B}" type="slidenum">
              <a:rPr lang="en-US" altLang="zh-CN" sz="1200">
                <a:solidFill>
                  <a:srgbClr val="898989"/>
                </a:solidFill>
              </a:rPr>
            </a:fld>
            <a:endParaRPr lang="en-US" altLang="zh-CN" sz="1200">
              <a:solidFill>
                <a:srgbClr val="898989"/>
              </a:solidFill>
            </a:endParaRPr>
          </a:p>
        </p:txBody>
      </p:sp>
      <p:pic>
        <p:nvPicPr>
          <p:cNvPr id="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22714" y="2401764"/>
            <a:ext cx="5280025" cy="3960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r>
              <a:rPr lang="zh-CN" altLang="en-US" dirty="0"/>
              <a:t>示例</a:t>
            </a:r>
            <a:endParaRPr lang="zh-CN" altLang="en-US" dirty="0"/>
          </a:p>
        </p:txBody>
      </p:sp>
      <p:sp>
        <p:nvSpPr>
          <p:cNvPr id="2" name="Content Placeholder 1"/>
          <p:cNvSpPr>
            <a:spLocks noGrp="1"/>
          </p:cNvSpPr>
          <p:nvPr>
            <p:ph idx="1"/>
          </p:nvPr>
        </p:nvSpPr>
        <p:spPr/>
        <p:txBody>
          <a:bodyPr/>
          <a:lstStyle/>
          <a:p>
            <a:r>
              <a:rPr lang="zh-CN" altLang="en-US" dirty="0">
                <a:ea typeface="黑体" panose="02010609060101010101" charset="-122"/>
              </a:rPr>
              <a:t>第七层</a:t>
            </a:r>
            <a:endParaRPr lang="en-US" altLang="zh-CN" dirty="0">
              <a:ea typeface="黑体" panose="02010609060101010101" charset="-122"/>
            </a:endParaRPr>
          </a:p>
          <a:p>
            <a:endParaRPr lang="en-US" dirty="0"/>
          </a:p>
        </p:txBody>
      </p:sp>
      <p:sp>
        <p:nvSpPr>
          <p:cNvPr id="5" name="灯片编号占位符 4"/>
          <p:cNvSpPr>
            <a:spLocks noGrp="1"/>
          </p:cNvSpPr>
          <p:nvPr>
            <p:ph type="sldNum" sz="quarter" idx="12"/>
          </p:nvPr>
        </p:nvSpPr>
        <p:spPr/>
        <p:txBody>
          <a:bodyPr/>
          <a:lstStyle>
            <a:lvl1pPr eaLnBrk="0" hangingPunct="0">
              <a:defRPr kumimoji="1" sz="2000">
                <a:solidFill>
                  <a:schemeClr val="tx1"/>
                </a:solidFill>
                <a:latin typeface="Arial" panose="020B0604020202020204" pitchFamily="34" charset="0"/>
                <a:ea typeface="宋体" panose="02010600030101010101" pitchFamily="2" charset="-122"/>
              </a:defRPr>
            </a:lvl1pPr>
            <a:lvl2pPr marL="742950" indent="-285750"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eaLnBrk="0" hangingPunct="0">
              <a:defRPr kumimoji="1" sz="2000">
                <a:solidFill>
                  <a:schemeClr val="tx1"/>
                </a:solidFill>
                <a:latin typeface="Arial" panose="020B0604020202020204" pitchFamily="34" charset="0"/>
                <a:ea typeface="宋体" panose="02010600030101010101" pitchFamily="2" charset="-122"/>
              </a:defRPr>
            </a:lvl4pPr>
            <a:lvl5pPr marL="2057400" indent="-228600" eaLnBrk="0" hangingPunct="0">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9pPr>
          </a:lstStyle>
          <a:p>
            <a:pPr eaLnBrk="1" hangingPunct="1"/>
            <a:fld id="{35A06246-9409-3D46-A044-0117EEB2A2E0}" type="slidenum">
              <a:rPr lang="en-US" altLang="zh-CN" sz="1200">
                <a:solidFill>
                  <a:srgbClr val="898989"/>
                </a:solidFill>
              </a:rPr>
            </a:fld>
            <a:endParaRPr lang="en-US" altLang="zh-CN" sz="1200">
              <a:solidFill>
                <a:srgbClr val="898989"/>
              </a:solidFill>
            </a:endParaRPr>
          </a:p>
        </p:txBody>
      </p:sp>
      <p:pic>
        <p:nvPicPr>
          <p:cNvPr id="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22714" y="2401764"/>
            <a:ext cx="5280025" cy="3960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知识点回顾 </a:t>
            </a:r>
            <a:r>
              <a:rPr lang="en-US" altLang="zh-CN" dirty="0"/>
              <a:t>-</a:t>
            </a:r>
            <a:r>
              <a:rPr lang="zh-CN" altLang="en-US" dirty="0"/>
              <a:t> 简单光源模型</a:t>
            </a:r>
            <a:endParaRPr lang="en-US" dirty="0"/>
          </a:p>
        </p:txBody>
      </p:sp>
      <p:sp>
        <p:nvSpPr>
          <p:cNvPr id="3" name="Content Placeholder 2"/>
          <p:cNvSpPr>
            <a:spLocks noGrp="1"/>
          </p:cNvSpPr>
          <p:nvPr>
            <p:ph idx="1"/>
          </p:nvPr>
        </p:nvSpPr>
        <p:spPr/>
        <p:txBody>
          <a:bodyPr/>
          <a:lstStyle/>
          <a:p>
            <a:r>
              <a:rPr lang="zh-CN" altLang="en-US" sz="2400" dirty="0"/>
              <a:t>基本光源：</a:t>
            </a:r>
            <a:endParaRPr lang="en-US" altLang="zh-CN" sz="2400" dirty="0"/>
          </a:p>
          <a:p>
            <a:pPr lvl="1"/>
            <a:r>
              <a:rPr lang="zh-CN" altLang="en-US" sz="1800" dirty="0"/>
              <a:t>环境光：环境中每个位置的环境光强度完全相同</a:t>
            </a:r>
            <a:endParaRPr lang="en-US" altLang="zh-CN" sz="1800" dirty="0"/>
          </a:p>
          <a:p>
            <a:pPr lvl="1"/>
            <a:r>
              <a:rPr lang="zh-CN" altLang="en-US" sz="1800" dirty="0"/>
              <a:t>点光源：向各个方向发射的光线的强度相等</a:t>
            </a:r>
            <a:endParaRPr lang="en-US" altLang="zh-CN" sz="1800" dirty="0"/>
          </a:p>
          <a:p>
            <a:pPr lvl="1"/>
            <a:r>
              <a:rPr lang="zh-CN" altLang="en-US" sz="1800" dirty="0"/>
              <a:t>聚光灯：具有一个比较的窄的照明范围</a:t>
            </a:r>
            <a:endParaRPr lang="en-US" altLang="zh-CN" sz="1800" dirty="0"/>
          </a:p>
          <a:p>
            <a:pPr lvl="1"/>
            <a:r>
              <a:rPr lang="zh-CN" altLang="en-US" sz="1800" dirty="0"/>
              <a:t>远距离光源：在无穷远处的光源，光线为平行线</a:t>
            </a:r>
            <a:endParaRPr lang="en-US" altLang="zh-CN" sz="1800" dirty="0"/>
          </a:p>
          <a:p>
            <a:pPr lvl="1"/>
            <a:endParaRPr lang="en-US" altLang="zh-CN" sz="1800" dirty="0"/>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fld>
            <a:endParaRPr lang="zh-CN" altLang="en-US" dirty="0"/>
          </a:p>
        </p:txBody>
      </p:sp>
      <p:pic>
        <p:nvPicPr>
          <p:cNvPr id="5" name="图片 4"/>
          <p:cNvPicPr>
            <a:picLocks noChangeAspect="1"/>
          </p:cNvPicPr>
          <p:nvPr/>
        </p:nvPicPr>
        <p:blipFill>
          <a:blip r:embed="rId1"/>
          <a:stretch>
            <a:fillRect/>
          </a:stretch>
        </p:blipFill>
        <p:spPr>
          <a:xfrm>
            <a:off x="628650" y="3363384"/>
            <a:ext cx="2331923" cy="1371293"/>
          </a:xfrm>
          <a:prstGeom prst="rect">
            <a:avLst/>
          </a:prstGeom>
        </p:spPr>
      </p:pic>
      <p:pic>
        <p:nvPicPr>
          <p:cNvPr id="6" name="图片 4"/>
          <p:cNvPicPr>
            <a:picLocks noChangeAspect="1"/>
          </p:cNvPicPr>
          <p:nvPr/>
        </p:nvPicPr>
        <p:blipFill>
          <a:blip r:embed="rId2"/>
          <a:stretch>
            <a:fillRect/>
          </a:stretch>
        </p:blipFill>
        <p:spPr>
          <a:xfrm>
            <a:off x="3505447" y="3149064"/>
            <a:ext cx="2285849" cy="2122577"/>
          </a:xfrm>
          <a:prstGeom prst="rect">
            <a:avLst/>
          </a:prstGeom>
        </p:spPr>
      </p:pic>
      <p:pic>
        <p:nvPicPr>
          <p:cNvPr id="7" name="图片 4"/>
          <p:cNvPicPr>
            <a:picLocks noChangeAspect="1"/>
          </p:cNvPicPr>
          <p:nvPr/>
        </p:nvPicPr>
        <p:blipFill>
          <a:blip r:embed="rId3"/>
          <a:stretch>
            <a:fillRect/>
          </a:stretch>
        </p:blipFill>
        <p:spPr>
          <a:xfrm>
            <a:off x="6467942" y="2975509"/>
            <a:ext cx="1970376" cy="1918586"/>
          </a:xfrm>
          <a:prstGeom prst="rect">
            <a:avLst/>
          </a:prstGeom>
        </p:spPr>
      </p:pic>
      <p:sp>
        <p:nvSpPr>
          <p:cNvPr id="8" name="Rectangle 7"/>
          <p:cNvSpPr/>
          <p:nvPr/>
        </p:nvSpPr>
        <p:spPr>
          <a:xfrm>
            <a:off x="1635395" y="4651823"/>
            <a:ext cx="877163" cy="369332"/>
          </a:xfrm>
          <a:prstGeom prst="rect">
            <a:avLst/>
          </a:prstGeom>
        </p:spPr>
        <p:txBody>
          <a:bodyPr wrap="none">
            <a:spAutoFit/>
          </a:bodyPr>
          <a:lstStyle/>
          <a:p>
            <a:r>
              <a:rPr lang="zh-CN" altLang="en-US" b="1" dirty="0"/>
              <a:t>点光源</a:t>
            </a:r>
            <a:endParaRPr lang="en-US" altLang="zh-CN" b="1" dirty="0"/>
          </a:p>
        </p:txBody>
      </p:sp>
      <p:sp>
        <p:nvSpPr>
          <p:cNvPr id="9" name="Rectangle 8"/>
          <p:cNvSpPr/>
          <p:nvPr/>
        </p:nvSpPr>
        <p:spPr>
          <a:xfrm>
            <a:off x="4425138" y="4766532"/>
            <a:ext cx="877163" cy="369332"/>
          </a:xfrm>
          <a:prstGeom prst="rect">
            <a:avLst/>
          </a:prstGeom>
        </p:spPr>
        <p:txBody>
          <a:bodyPr wrap="none">
            <a:spAutoFit/>
          </a:bodyPr>
          <a:lstStyle/>
          <a:p>
            <a:r>
              <a:rPr lang="zh-CN" altLang="en-US" b="1" dirty="0"/>
              <a:t>聚光灯</a:t>
            </a:r>
            <a:endParaRPr lang="en-US" altLang="zh-CN" b="1" dirty="0"/>
          </a:p>
        </p:txBody>
      </p:sp>
      <p:sp>
        <p:nvSpPr>
          <p:cNvPr id="10" name="Rectangle 9"/>
          <p:cNvSpPr/>
          <p:nvPr/>
        </p:nvSpPr>
        <p:spPr>
          <a:xfrm>
            <a:off x="6633203" y="4951198"/>
            <a:ext cx="1338828" cy="369332"/>
          </a:xfrm>
          <a:prstGeom prst="rect">
            <a:avLst/>
          </a:prstGeom>
        </p:spPr>
        <p:txBody>
          <a:bodyPr wrap="none">
            <a:spAutoFit/>
          </a:bodyPr>
          <a:lstStyle/>
          <a:p>
            <a:r>
              <a:rPr lang="zh-CN" altLang="en-US" b="1" dirty="0"/>
              <a:t>远距离光源</a:t>
            </a:r>
            <a:endParaRPr lang="en-US" altLang="zh-CN" b="1" dirty="0"/>
          </a:p>
        </p:txBody>
      </p:sp>
      <p:pic>
        <p:nvPicPr>
          <p:cNvPr id="11" name="图片 4"/>
          <p:cNvPicPr>
            <a:picLocks noChangeAspect="1"/>
          </p:cNvPicPr>
          <p:nvPr/>
        </p:nvPicPr>
        <p:blipFill>
          <a:blip r:embed="rId4"/>
          <a:stretch>
            <a:fillRect/>
          </a:stretch>
        </p:blipFill>
        <p:spPr>
          <a:xfrm>
            <a:off x="6478866" y="1326943"/>
            <a:ext cx="1369957" cy="1116435"/>
          </a:xfrm>
          <a:prstGeom prst="rect">
            <a:avLst/>
          </a:prstGeom>
        </p:spPr>
      </p:pic>
      <p:pic>
        <p:nvPicPr>
          <p:cNvPr id="12" name="图片 6"/>
          <p:cNvPicPr>
            <a:picLocks noChangeAspect="1"/>
          </p:cNvPicPr>
          <p:nvPr/>
        </p:nvPicPr>
        <p:blipFill>
          <a:blip r:embed="rId5"/>
          <a:stretch>
            <a:fillRect/>
          </a:stretch>
        </p:blipFill>
        <p:spPr>
          <a:xfrm>
            <a:off x="489682" y="5367599"/>
            <a:ext cx="2439718" cy="601140"/>
          </a:xfrm>
          <a:prstGeom prst="rect">
            <a:avLst/>
          </a:prstGeom>
        </p:spPr>
      </p:pic>
      <p:pic>
        <p:nvPicPr>
          <p:cNvPr id="14" name="图片 5"/>
          <p:cNvPicPr>
            <a:picLocks noChangeAspect="1"/>
          </p:cNvPicPr>
          <p:nvPr/>
        </p:nvPicPr>
        <p:blipFill>
          <a:blip r:embed="rId6"/>
          <a:stretch>
            <a:fillRect/>
          </a:stretch>
        </p:blipFill>
        <p:spPr>
          <a:xfrm>
            <a:off x="3750263" y="5190100"/>
            <a:ext cx="1890051" cy="1653290"/>
          </a:xfrm>
          <a:prstGeom prst="rect">
            <a:avLst/>
          </a:prstGeom>
        </p:spPr>
      </p:pic>
      <p:pic>
        <p:nvPicPr>
          <p:cNvPr id="15" name="图片 5"/>
          <p:cNvPicPr>
            <a:picLocks noChangeAspect="1"/>
          </p:cNvPicPr>
          <p:nvPr/>
        </p:nvPicPr>
        <p:blipFill>
          <a:blip r:embed="rId7"/>
          <a:stretch>
            <a:fillRect/>
          </a:stretch>
        </p:blipFill>
        <p:spPr>
          <a:xfrm>
            <a:off x="6633203" y="5434736"/>
            <a:ext cx="1061284" cy="1315476"/>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a:lstStyle/>
          <a:p>
            <a:r>
              <a:rPr lang="zh-CN" altLang="en-US"/>
              <a:t>停止条件？</a:t>
            </a:r>
            <a:endParaRPr lang="zh-CN" altLang="en-US"/>
          </a:p>
        </p:txBody>
      </p:sp>
      <p:sp>
        <p:nvSpPr>
          <p:cNvPr id="30723" name="内容占位符 2"/>
          <p:cNvSpPr>
            <a:spLocks noGrp="1"/>
          </p:cNvSpPr>
          <p:nvPr>
            <p:ph idx="1"/>
          </p:nvPr>
        </p:nvSpPr>
        <p:spPr/>
        <p:txBody>
          <a:bodyPr/>
          <a:lstStyle/>
          <a:p>
            <a:r>
              <a:rPr lang="zh-CN" altLang="en-US"/>
              <a:t>当光线到达了一个完全漫反射面</a:t>
            </a:r>
            <a:endParaRPr lang="en-US" altLang="zh-CN"/>
          </a:p>
          <a:p>
            <a:r>
              <a:rPr lang="zh-CN" altLang="en-US"/>
              <a:t>对于镜面，可以设置一个终止深度</a:t>
            </a:r>
            <a:endParaRPr lang="en-US" altLang="zh-CN"/>
          </a:p>
          <a:p>
            <a:r>
              <a:rPr lang="zh-CN" altLang="en-US"/>
              <a:t>或者系数的乘积小于一个阈值</a:t>
            </a:r>
            <a:endParaRPr lang="zh-CN" altLang="en-US"/>
          </a:p>
        </p:txBody>
      </p:sp>
      <p:sp>
        <p:nvSpPr>
          <p:cNvPr id="5" name="灯片编号占位符 4"/>
          <p:cNvSpPr>
            <a:spLocks noGrp="1"/>
          </p:cNvSpPr>
          <p:nvPr>
            <p:ph type="sldNum" sz="quarter" idx="12"/>
          </p:nvPr>
        </p:nvSpPr>
        <p:spPr/>
        <p:txBody>
          <a:bodyPr/>
          <a:lstStyle>
            <a:lvl1pPr eaLnBrk="0" hangingPunct="0">
              <a:defRPr kumimoji="1" sz="2000">
                <a:solidFill>
                  <a:schemeClr val="tx1"/>
                </a:solidFill>
                <a:latin typeface="Arial" panose="020B0604020202020204" pitchFamily="34" charset="0"/>
                <a:ea typeface="宋体" panose="02010600030101010101" pitchFamily="2" charset="-122"/>
              </a:defRPr>
            </a:lvl1pPr>
            <a:lvl2pPr marL="742950" indent="-285750"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eaLnBrk="0" hangingPunct="0">
              <a:defRPr kumimoji="1" sz="2000">
                <a:solidFill>
                  <a:schemeClr val="tx1"/>
                </a:solidFill>
                <a:latin typeface="Arial" panose="020B0604020202020204" pitchFamily="34" charset="0"/>
                <a:ea typeface="宋体" panose="02010600030101010101" pitchFamily="2" charset="-122"/>
              </a:defRPr>
            </a:lvl4pPr>
            <a:lvl5pPr marL="2057400" indent="-228600" eaLnBrk="0" hangingPunct="0">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9pPr>
          </a:lstStyle>
          <a:p>
            <a:pPr eaLnBrk="1" hangingPunct="1"/>
            <a:fld id="{78E18AF4-EEE0-E44A-8535-C86AD9603A53}" type="slidenum">
              <a:rPr lang="en-US" altLang="zh-CN" sz="1200">
                <a:solidFill>
                  <a:srgbClr val="898989"/>
                </a:solidFill>
              </a:rPr>
            </a:fld>
            <a:endParaRPr lang="en-US" altLang="zh-CN" sz="1200">
              <a:solidFill>
                <a:srgbClr val="898989"/>
              </a:solidFill>
            </a:endParaRPr>
          </a:p>
        </p:txBody>
      </p:sp>
      <p:pic>
        <p:nvPicPr>
          <p:cNvPr id="307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2913" y="3432175"/>
            <a:ext cx="8258175"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4400" y="4149725"/>
            <a:ext cx="4010025"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28" name="矩形 5"/>
          <p:cNvSpPr>
            <a:spLocks noChangeArrowheads="1"/>
          </p:cNvSpPr>
          <p:nvPr/>
        </p:nvSpPr>
        <p:spPr bwMode="auto">
          <a:xfrm>
            <a:off x="274638" y="5084763"/>
            <a:ext cx="85947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Arial" panose="020B0604020202020204" pitchFamily="34" charset="0"/>
                <a:ea typeface="宋体" panose="02010600030101010101" pitchFamily="2" charset="-122"/>
              </a:defRPr>
            </a:lvl1pPr>
            <a:lvl2pPr marL="742950" indent="-285750"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eaLnBrk="0" hangingPunct="0">
              <a:defRPr kumimoji="1" sz="2000">
                <a:solidFill>
                  <a:schemeClr val="tx1"/>
                </a:solidFill>
                <a:latin typeface="Arial" panose="020B0604020202020204" pitchFamily="34" charset="0"/>
                <a:ea typeface="宋体" panose="02010600030101010101" pitchFamily="2" charset="-122"/>
              </a:defRPr>
            </a:lvl4pPr>
            <a:lvl5pPr marL="2057400" indent="-228600" eaLnBrk="0" hangingPunct="0">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9pPr>
          </a:lstStyle>
          <a:p>
            <a:pPr eaLnBrk="1" hangingPunct="1"/>
            <a:endParaRPr lang="zh-CN" altLang="en-US"/>
          </a:p>
          <a:p>
            <a:pPr eaLnBrk="1" hangingPunct="1"/>
            <a:r>
              <a:rPr lang="en-US" altLang="zh-CN"/>
              <a:t>Hall, R. A. and Greenberg D.P. , "A Testbed for Realistic Image Synthesis", IEEE Computer Graphics and Applications, 3(8), Nov., 1983 </a:t>
            </a:r>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r>
              <a:rPr lang="zh-CN" altLang="en-US"/>
              <a:t>光线跟踪渲染的图</a:t>
            </a:r>
            <a:endParaRPr lang="zh-CN" altLang="en-US"/>
          </a:p>
        </p:txBody>
      </p:sp>
      <p:sp>
        <p:nvSpPr>
          <p:cNvPr id="5" name="灯片编号占位符 4"/>
          <p:cNvSpPr>
            <a:spLocks noGrp="1"/>
          </p:cNvSpPr>
          <p:nvPr>
            <p:ph type="sldNum" sz="quarter" idx="12"/>
          </p:nvPr>
        </p:nvSpPr>
        <p:spPr/>
        <p:txBody>
          <a:bodyPr/>
          <a:lstStyle>
            <a:lvl1pPr eaLnBrk="0" hangingPunct="0">
              <a:defRPr kumimoji="1" sz="2000">
                <a:solidFill>
                  <a:schemeClr val="tx1"/>
                </a:solidFill>
                <a:latin typeface="Arial" panose="020B0604020202020204" pitchFamily="34" charset="0"/>
                <a:ea typeface="宋体" panose="02010600030101010101" pitchFamily="2" charset="-122"/>
              </a:defRPr>
            </a:lvl1pPr>
            <a:lvl2pPr marL="742950" indent="-285750"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eaLnBrk="0" hangingPunct="0">
              <a:defRPr kumimoji="1" sz="2000">
                <a:solidFill>
                  <a:schemeClr val="tx1"/>
                </a:solidFill>
                <a:latin typeface="Arial" panose="020B0604020202020204" pitchFamily="34" charset="0"/>
                <a:ea typeface="宋体" panose="02010600030101010101" pitchFamily="2" charset="-122"/>
              </a:defRPr>
            </a:lvl4pPr>
            <a:lvl5pPr marL="2057400" indent="-228600" eaLnBrk="0" hangingPunct="0">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9pPr>
          </a:lstStyle>
          <a:p>
            <a:pPr eaLnBrk="1" hangingPunct="1"/>
            <a:fld id="{A8AA3513-5C08-1243-9EA7-D8C1E071DEA9}" type="slidenum">
              <a:rPr lang="en-US" altLang="zh-CN" sz="1200">
                <a:solidFill>
                  <a:srgbClr val="898989"/>
                </a:solidFill>
              </a:rPr>
            </a:fld>
            <a:endParaRPr lang="en-US" altLang="zh-CN" sz="1200">
              <a:solidFill>
                <a:srgbClr val="898989"/>
              </a:solidFill>
            </a:endParaRPr>
          </a:p>
        </p:txBody>
      </p:sp>
      <p:pic>
        <p:nvPicPr>
          <p:cNvPr id="31749"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3850" y="2554288"/>
            <a:ext cx="3983038" cy="298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50"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8663" y="1990725"/>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p:nvPr/>
        </p:nvPicPr>
        <p:blipFill>
          <a:blip r:embed="rId1"/>
          <a:stretch>
            <a:fillRect/>
          </a:stretch>
        </p:blipFill>
        <p:spPr>
          <a:xfrm>
            <a:off x="2808287" y="2625693"/>
            <a:ext cx="3527425" cy="3730657"/>
          </a:xfrm>
          <a:prstGeom prst="rect">
            <a:avLst/>
          </a:prstGeom>
        </p:spPr>
      </p:pic>
      <p:sp>
        <p:nvSpPr>
          <p:cNvPr id="2" name="Title 1"/>
          <p:cNvSpPr>
            <a:spLocks noGrp="1"/>
          </p:cNvSpPr>
          <p:nvPr>
            <p:ph type="title"/>
          </p:nvPr>
        </p:nvSpPr>
        <p:spPr/>
        <p:txBody>
          <a:bodyPr/>
          <a:lstStyle/>
          <a:p>
            <a:r>
              <a:rPr lang="zh-CN" altLang="en-US"/>
              <a:t>实验</a:t>
            </a:r>
            <a:r>
              <a:rPr lang="en-US" altLang="zh-CN"/>
              <a:t>3.4</a:t>
            </a:r>
            <a:endParaRPr lang="en-US" dirty="0"/>
          </a:p>
        </p:txBody>
      </p:sp>
      <p:sp>
        <p:nvSpPr>
          <p:cNvPr id="3" name="Content Placeholder 2"/>
          <p:cNvSpPr>
            <a:spLocks noGrp="1"/>
          </p:cNvSpPr>
          <p:nvPr>
            <p:ph idx="1"/>
          </p:nvPr>
        </p:nvSpPr>
        <p:spPr/>
        <p:txBody>
          <a:bodyPr/>
          <a:lstStyle/>
          <a:p>
            <a:r>
              <a:rPr lang="en-US" b="1" dirty="0" err="1"/>
              <a:t>Phong</a:t>
            </a:r>
            <a:r>
              <a:rPr lang="zh-CN" altLang="en-US" b="1" dirty="0"/>
              <a:t>反射模型（</a:t>
            </a:r>
            <a:r>
              <a:rPr lang="en-US" altLang="zh-CN" b="1" dirty="0"/>
              <a:t>2</a:t>
            </a:r>
            <a:r>
              <a:rPr lang="zh-CN" altLang="en-US" b="1" dirty="0"/>
              <a:t>）</a:t>
            </a:r>
            <a:endParaRPr lang="en-US" altLang="zh-CN" b="1" dirty="0"/>
          </a:p>
          <a:p>
            <a:pPr lvl="1"/>
            <a:r>
              <a:rPr lang="zh-CN" altLang="en-US" dirty="0"/>
              <a:t>了解</a:t>
            </a:r>
            <a:r>
              <a:rPr lang="en-US" dirty="0"/>
              <a:t>OpenGL</a:t>
            </a:r>
            <a:r>
              <a:rPr lang="zh-CN" altLang="en-US" dirty="0"/>
              <a:t>中基本的光照模型</a:t>
            </a:r>
            <a:endParaRPr lang="en-US" dirty="0"/>
          </a:p>
          <a:p>
            <a:pPr lvl="1"/>
            <a:r>
              <a:rPr lang="zh-CN" altLang="en-US" dirty="0"/>
              <a:t>掌握</a:t>
            </a:r>
            <a:r>
              <a:rPr lang="en-US" dirty="0"/>
              <a:t>OpenGL</a:t>
            </a:r>
            <a:r>
              <a:rPr lang="zh-CN" altLang="en-US" dirty="0"/>
              <a:t>中实现基于片元的光照计算</a:t>
            </a:r>
            <a:endParaRPr lang="en-US" dirty="0"/>
          </a:p>
          <a:p>
            <a:pPr lvl="1"/>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fld>
            <a:endParaRPr lang="zh-CN" alt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实验三</a:t>
            </a:r>
            <a:endParaRPr lang="en-US" dirty="0"/>
          </a:p>
        </p:txBody>
      </p:sp>
      <p:sp>
        <p:nvSpPr>
          <p:cNvPr id="3" name="Content Placeholder 2"/>
          <p:cNvSpPr>
            <a:spLocks noGrp="1"/>
          </p:cNvSpPr>
          <p:nvPr>
            <p:ph idx="1"/>
          </p:nvPr>
        </p:nvSpPr>
        <p:spPr/>
        <p:txBody>
          <a:bodyPr/>
          <a:lstStyle/>
          <a:p>
            <a:r>
              <a:rPr lang="zh-CN" altLang="en-US" dirty="0"/>
              <a:t>光照与阴影</a:t>
            </a:r>
            <a:endParaRPr lang="en-US" altLang="zh-CN" dirty="0"/>
          </a:p>
          <a:p>
            <a:pPr lvl="1"/>
            <a:r>
              <a:rPr lang="zh-CN" altLang="en-US" dirty="0"/>
              <a:t>绘制场景并添加光照和阴影效果</a:t>
            </a:r>
            <a:endParaRPr lang="en-US" altLang="zh-CN" dirty="0"/>
          </a:p>
          <a:p>
            <a:pPr lvl="1"/>
            <a:r>
              <a:rPr lang="zh-CN" altLang="en-US" dirty="0"/>
              <a:t>鼠标交互控制光源并更新阴影</a:t>
            </a:r>
            <a:endParaRPr lang="en-US" dirty="0"/>
          </a:p>
          <a:p>
            <a:pPr lvl="1"/>
            <a:r>
              <a:rPr lang="zh-CN" altLang="en-US" dirty="0"/>
              <a:t>撰写详细实验报告</a:t>
            </a:r>
            <a:endParaRPr lang="en-US" altLang="zh-CN" dirty="0"/>
          </a:p>
          <a:p>
            <a:pPr lvl="1"/>
            <a:r>
              <a:rPr lang="zh-CN" altLang="en-US" dirty="0"/>
              <a:t>截止时间：</a:t>
            </a:r>
            <a:r>
              <a:rPr lang="en-US" b="1" dirty="0"/>
              <a:t> </a:t>
            </a:r>
            <a:r>
              <a:rPr lang="en-US" b="1">
                <a:solidFill>
                  <a:srgbClr val="FF0000"/>
                </a:solidFill>
                <a:sym typeface="+mn-ea"/>
              </a:rPr>
              <a:t>20</a:t>
            </a:r>
            <a:r>
              <a:rPr lang="en-US" altLang="zh-CN" b="1">
                <a:solidFill>
                  <a:srgbClr val="FF0000"/>
                </a:solidFill>
                <a:sym typeface="+mn-ea"/>
              </a:rPr>
              <a:t>23</a:t>
            </a:r>
            <a:r>
              <a:rPr lang="zh-CN" altLang="en-US" b="1">
                <a:solidFill>
                  <a:srgbClr val="FF0000"/>
                </a:solidFill>
                <a:sym typeface="+mn-ea"/>
              </a:rPr>
              <a:t>年</a:t>
            </a:r>
            <a:r>
              <a:rPr lang="en-US" altLang="zh-CN" b="1">
                <a:solidFill>
                  <a:srgbClr val="FF0000"/>
                </a:solidFill>
                <a:sym typeface="+mn-ea"/>
              </a:rPr>
              <a:t>11</a:t>
            </a:r>
            <a:r>
              <a:rPr lang="zh-CN" altLang="en-US" b="1" smtClean="0">
                <a:solidFill>
                  <a:srgbClr val="FF0000"/>
                </a:solidFill>
                <a:sym typeface="+mn-ea"/>
              </a:rPr>
              <a:t>月</a:t>
            </a:r>
            <a:r>
              <a:rPr lang="en-US" altLang="zh-CN" b="1" smtClean="0">
                <a:solidFill>
                  <a:srgbClr val="FF0000"/>
                </a:solidFill>
                <a:sym typeface="+mn-ea"/>
              </a:rPr>
              <a:t>19</a:t>
            </a:r>
            <a:r>
              <a:rPr lang="zh-CN" altLang="en-US" b="1" smtClean="0">
                <a:solidFill>
                  <a:srgbClr val="FF0000"/>
                </a:solidFill>
                <a:sym typeface="+mn-ea"/>
              </a:rPr>
              <a:t>日</a:t>
            </a:r>
            <a:r>
              <a:rPr lang="en-US" b="1" smtClean="0">
                <a:solidFill>
                  <a:srgbClr val="FF0000"/>
                </a:solidFill>
                <a:sym typeface="+mn-ea"/>
              </a:rPr>
              <a:t> </a:t>
            </a:r>
            <a:r>
              <a:rPr lang="en-US" b="1" dirty="0">
                <a:solidFill>
                  <a:srgbClr val="FF0000"/>
                </a:solidFill>
                <a:sym typeface="+mn-ea"/>
              </a:rPr>
              <a:t>23:59</a:t>
            </a:r>
            <a:r>
              <a:rPr lang="zh-CN" altLang="en-US" b="1" dirty="0">
                <a:solidFill>
                  <a:srgbClr val="FF0000"/>
                </a:solidFill>
                <a:sym typeface="+mn-ea"/>
              </a:rPr>
              <a:t>，逾期提交：</a:t>
            </a:r>
            <a:r>
              <a:rPr lang="en-US" altLang="zh-CN" b="1" dirty="0">
                <a:solidFill>
                  <a:srgbClr val="FF0000"/>
                </a:solidFill>
                <a:sym typeface="+mn-ea"/>
              </a:rPr>
              <a:t>0</a:t>
            </a:r>
            <a:r>
              <a:rPr lang="zh-CN" altLang="en-US" b="1" dirty="0">
                <a:solidFill>
                  <a:srgbClr val="FF0000"/>
                </a:solidFill>
                <a:sym typeface="+mn-ea"/>
              </a:rPr>
              <a:t>分</a:t>
            </a:r>
            <a:endParaRPr lang="en-US" b="1" dirty="0">
              <a:solidFill>
                <a:srgbClr val="FF0000"/>
              </a:solidFill>
            </a:endParaRPr>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fld>
            <a:endParaRPr lang="zh-CN" altLang="en-US" dirty="0"/>
          </a:p>
        </p:txBody>
      </p:sp>
      <p:pic>
        <p:nvPicPr>
          <p:cNvPr id="5" name="Picture 4"/>
          <p:cNvPicPr/>
          <p:nvPr/>
        </p:nvPicPr>
        <p:blipFill>
          <a:blip r:embed="rId1">
            <a:extLst>
              <a:ext uri="{28A0092B-C50C-407E-A947-70E740481C1C}">
                <a14:useLocalDpi xmlns:a14="http://schemas.microsoft.com/office/drawing/2010/main" val="0"/>
              </a:ext>
            </a:extLst>
          </a:blip>
          <a:srcRect/>
          <a:stretch>
            <a:fillRect/>
          </a:stretch>
        </p:blipFill>
        <p:spPr bwMode="auto">
          <a:xfrm>
            <a:off x="2866064" y="3375078"/>
            <a:ext cx="3112114" cy="317112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期末大作业</a:t>
            </a:r>
            <a:endParaRPr lang="en-US" dirty="0"/>
          </a:p>
        </p:txBody>
      </p:sp>
      <p:sp>
        <p:nvSpPr>
          <p:cNvPr id="3" name="Content Placeholder 2"/>
          <p:cNvSpPr>
            <a:spLocks noGrp="1"/>
          </p:cNvSpPr>
          <p:nvPr>
            <p:ph idx="1"/>
          </p:nvPr>
        </p:nvSpPr>
        <p:spPr/>
        <p:txBody>
          <a:bodyPr/>
          <a:lstStyle/>
          <a:p>
            <a:r>
              <a:rPr lang="zh-CN" altLang="en-US" dirty="0"/>
              <a:t>虚拟场景建模</a:t>
            </a:r>
            <a:endParaRPr lang="en-US" altLang="en-US" dirty="0"/>
          </a:p>
          <a:p>
            <a:pPr lvl="1"/>
            <a:r>
              <a:rPr lang="zh-CN" altLang="en-US" dirty="0"/>
              <a:t>场景设计和显示；添加纹理；添加光照，材质，阴影效果</a:t>
            </a:r>
            <a:r>
              <a:rPr lang="en-US" dirty="0"/>
              <a:t>  </a:t>
            </a:r>
            <a:endParaRPr lang="en-US" dirty="0"/>
          </a:p>
          <a:p>
            <a:pPr lvl="1"/>
            <a:r>
              <a:rPr lang="zh-CN" altLang="en-US" dirty="0"/>
              <a:t>用户交互实现视角切换完成对场景的任意角度浏览</a:t>
            </a:r>
            <a:endParaRPr lang="en-US" altLang="zh-CN" dirty="0"/>
          </a:p>
          <a:p>
            <a:pPr lvl="1"/>
            <a:r>
              <a:rPr lang="zh-CN" altLang="en-US" dirty="0"/>
              <a:t>通过交互控制物体变换</a:t>
            </a:r>
            <a:endParaRPr lang="en-US" altLang="zh-CN" dirty="0"/>
          </a:p>
          <a:p>
            <a:pPr lvl="1"/>
            <a:r>
              <a:rPr lang="zh-CN" altLang="en-US" dirty="0"/>
              <a:t>截止时间</a:t>
            </a:r>
            <a:r>
              <a:rPr lang="zh-CN" altLang="en-US"/>
              <a:t>：</a:t>
            </a:r>
            <a:r>
              <a:rPr lang="en-US" b="1"/>
              <a:t> </a:t>
            </a:r>
            <a:r>
              <a:rPr lang="en-US" altLang="zh-CN" b="1">
                <a:solidFill>
                  <a:srgbClr val="FF0000"/>
                </a:solidFill>
              </a:rPr>
              <a:t>2023</a:t>
            </a:r>
            <a:r>
              <a:rPr lang="zh-CN" altLang="en-US" b="1">
                <a:solidFill>
                  <a:srgbClr val="FF0000"/>
                </a:solidFill>
              </a:rPr>
              <a:t>年</a:t>
            </a:r>
            <a:r>
              <a:rPr lang="en-US" altLang="zh-CN" b="1">
                <a:solidFill>
                  <a:srgbClr val="FF0000"/>
                </a:solidFill>
              </a:rPr>
              <a:t>12</a:t>
            </a:r>
            <a:r>
              <a:rPr lang="zh-CN" altLang="en-US" b="1">
                <a:solidFill>
                  <a:srgbClr val="FF0000"/>
                </a:solidFill>
              </a:rPr>
              <a:t>月</a:t>
            </a:r>
            <a:r>
              <a:rPr lang="en-US" altLang="zh-CN" b="1">
                <a:solidFill>
                  <a:srgbClr val="FF0000"/>
                </a:solidFill>
              </a:rPr>
              <a:t>17</a:t>
            </a:r>
            <a:r>
              <a:rPr lang="zh-CN" altLang="en-US" b="1">
                <a:solidFill>
                  <a:srgbClr val="FF0000"/>
                </a:solidFill>
              </a:rPr>
              <a:t>日</a:t>
            </a:r>
            <a:r>
              <a:rPr lang="en-US" altLang="zh-CN" b="1">
                <a:solidFill>
                  <a:srgbClr val="FF0000"/>
                </a:solidFill>
              </a:rPr>
              <a:t> </a:t>
            </a:r>
            <a:r>
              <a:rPr lang="en-US" b="1" dirty="0">
                <a:solidFill>
                  <a:srgbClr val="FF0000"/>
                </a:solidFill>
              </a:rPr>
              <a:t>23:59</a:t>
            </a:r>
            <a:r>
              <a:rPr lang="zh-CN" altLang="en-US" b="1" dirty="0">
                <a:solidFill>
                  <a:srgbClr val="FF0000"/>
                </a:solidFill>
              </a:rPr>
              <a:t>，逾期提交：</a:t>
            </a:r>
            <a:r>
              <a:rPr lang="en-US" altLang="zh-CN" b="1" dirty="0">
                <a:solidFill>
                  <a:srgbClr val="FF0000"/>
                </a:solidFill>
              </a:rPr>
              <a:t>0</a:t>
            </a:r>
            <a:r>
              <a:rPr lang="zh-CN" altLang="en-US" b="1" dirty="0">
                <a:solidFill>
                  <a:srgbClr val="FF0000"/>
                </a:solidFill>
              </a:rPr>
              <a:t>分</a:t>
            </a:r>
            <a:endParaRPr lang="en-US" altLang="zh-CN" b="1" dirty="0">
              <a:solidFill>
                <a:srgbClr val="FF0000"/>
              </a:solidFill>
            </a:endParaRPr>
          </a:p>
          <a:p>
            <a:pPr lvl="1"/>
            <a:r>
              <a:rPr lang="zh-CN" altLang="en-US" b="1" dirty="0">
                <a:solidFill>
                  <a:srgbClr val="FF0000"/>
                </a:solidFill>
              </a:rPr>
              <a:t>最后一周理论课和实验课</a:t>
            </a:r>
            <a:r>
              <a:rPr lang="zh-CN" altLang="en-US" b="1">
                <a:solidFill>
                  <a:srgbClr val="FF0000"/>
                </a:solidFill>
              </a:rPr>
              <a:t>（</a:t>
            </a:r>
            <a:r>
              <a:rPr lang="en-US" b="1">
                <a:solidFill>
                  <a:srgbClr val="FF0000"/>
                </a:solidFill>
              </a:rPr>
              <a:t> 2023</a:t>
            </a:r>
            <a:r>
              <a:rPr lang="zh-CN" altLang="en-US" b="1">
                <a:solidFill>
                  <a:srgbClr val="FF0000"/>
                </a:solidFill>
              </a:rPr>
              <a:t>年</a:t>
            </a:r>
            <a:r>
              <a:rPr lang="en-US" altLang="zh-CN" b="1">
                <a:solidFill>
                  <a:srgbClr val="FF0000"/>
                </a:solidFill>
              </a:rPr>
              <a:t>12</a:t>
            </a:r>
            <a:r>
              <a:rPr lang="zh-CN" altLang="en-US" b="1">
                <a:solidFill>
                  <a:srgbClr val="FF0000"/>
                </a:solidFill>
              </a:rPr>
              <a:t>月</a:t>
            </a:r>
            <a:r>
              <a:rPr lang="en-US" altLang="zh-CN" b="1">
                <a:solidFill>
                  <a:srgbClr val="FF0000"/>
                </a:solidFill>
              </a:rPr>
              <a:t>18</a:t>
            </a:r>
            <a:r>
              <a:rPr lang="zh-CN" altLang="en-US" b="1" dirty="0">
                <a:solidFill>
                  <a:srgbClr val="FF0000"/>
                </a:solidFill>
              </a:rPr>
              <a:t>日</a:t>
            </a:r>
            <a:r>
              <a:rPr lang="en-US" b="1" dirty="0">
                <a:solidFill>
                  <a:srgbClr val="FF0000"/>
                </a:solidFill>
              </a:rPr>
              <a:t> </a:t>
            </a:r>
            <a:r>
              <a:rPr lang="zh-CN" altLang="en-US" b="1" dirty="0">
                <a:solidFill>
                  <a:srgbClr val="FF0000"/>
                </a:solidFill>
              </a:rPr>
              <a:t>）将安排课程大作业答辩</a:t>
            </a:r>
            <a:r>
              <a:rPr lang="zh-CN" altLang="en-US" dirty="0"/>
              <a:t>，按照学号顺序，每人上台展示自己的期末大作业。</a:t>
            </a:r>
            <a:endParaRPr lang="en-US" dirty="0"/>
          </a:p>
          <a:p>
            <a:pPr lvl="1"/>
            <a:endParaRPr lang="en-US" b="1" dirty="0">
              <a:solidFill>
                <a:srgbClr val="FF0000"/>
              </a:solidFill>
            </a:endParaRPr>
          </a:p>
          <a:p>
            <a:pPr lvl="1"/>
            <a:endParaRPr lang="en-US" dirty="0"/>
          </a:p>
          <a:p>
            <a:pPr lvl="1"/>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fld>
            <a:endParaRPr lang="zh-CN" altLang="en-US" dirty="0"/>
          </a:p>
        </p:txBody>
      </p:sp>
      <p:pic>
        <p:nvPicPr>
          <p:cNvPr id="7" name="Picture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297636" y="4024880"/>
            <a:ext cx="2385992" cy="2467993"/>
          </a:xfrm>
          <a:prstGeom prst="rect">
            <a:avLst/>
          </a:prstGeom>
        </p:spPr>
      </p:pic>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9949" y="4036493"/>
            <a:ext cx="2456381" cy="2456381"/>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97220" y="4036494"/>
            <a:ext cx="2337189" cy="2456381"/>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期末大作业</a:t>
            </a:r>
            <a:endParaRPr lang="en-US" dirty="0"/>
          </a:p>
        </p:txBody>
      </p:sp>
      <p:sp>
        <p:nvSpPr>
          <p:cNvPr id="3" name="Content Placeholder 2"/>
          <p:cNvSpPr>
            <a:spLocks noGrp="1"/>
          </p:cNvSpPr>
          <p:nvPr>
            <p:ph idx="1"/>
          </p:nvPr>
        </p:nvSpPr>
        <p:spPr>
          <a:xfrm>
            <a:off x="628650" y="1316830"/>
            <a:ext cx="7886700" cy="4860685"/>
          </a:xfrm>
        </p:spPr>
        <p:txBody>
          <a:bodyPr>
            <a:normAutofit/>
          </a:bodyPr>
          <a:lstStyle/>
          <a:p>
            <a:pPr lvl="0">
              <a:spcAft>
                <a:spcPts val="600"/>
              </a:spcAft>
            </a:pPr>
            <a:r>
              <a:rPr lang="zh-CN" altLang="en-US" sz="2400" dirty="0"/>
              <a:t>上传压缩包“</a:t>
            </a:r>
            <a:r>
              <a:rPr lang="zh-CN" altLang="en-US" sz="2400" b="1" dirty="0">
                <a:solidFill>
                  <a:srgbClr val="FF0000"/>
                </a:solidFill>
              </a:rPr>
              <a:t>学号</a:t>
            </a:r>
            <a:r>
              <a:rPr lang="en-US" altLang="en-US" sz="2400" b="1" dirty="0">
                <a:solidFill>
                  <a:srgbClr val="FF0000"/>
                </a:solidFill>
              </a:rPr>
              <a:t>_</a:t>
            </a:r>
            <a:r>
              <a:rPr lang="zh-CN" altLang="en-US" sz="2400" b="1" dirty="0">
                <a:solidFill>
                  <a:srgbClr val="FF0000"/>
                </a:solidFill>
              </a:rPr>
              <a:t>姓名</a:t>
            </a:r>
            <a:r>
              <a:rPr lang="en-US" altLang="en-US" sz="2400" b="1" dirty="0">
                <a:solidFill>
                  <a:srgbClr val="FF0000"/>
                </a:solidFill>
              </a:rPr>
              <a:t>_</a:t>
            </a:r>
            <a:r>
              <a:rPr lang="zh-CN" altLang="en-US" sz="2400" b="1" dirty="0">
                <a:solidFill>
                  <a:srgbClr val="FF0000"/>
                </a:solidFill>
              </a:rPr>
              <a:t>期末大作业</a:t>
            </a:r>
            <a:r>
              <a:rPr lang="zh-CN" altLang="en-US" sz="2400" dirty="0"/>
              <a:t>”，包括：</a:t>
            </a:r>
            <a:endParaRPr lang="en-US" altLang="zh-CN" sz="2400" dirty="0"/>
          </a:p>
          <a:p>
            <a:pPr lvl="1">
              <a:spcAft>
                <a:spcPts val="600"/>
              </a:spcAft>
            </a:pPr>
            <a:r>
              <a:rPr lang="zh-CN" altLang="en-US" sz="1800" dirty="0"/>
              <a:t>过程说明报告：</a:t>
            </a:r>
            <a:endParaRPr lang="en-US" altLang="zh-CN" sz="1800" dirty="0"/>
          </a:p>
          <a:p>
            <a:pPr lvl="2">
              <a:spcAft>
                <a:spcPts val="600"/>
              </a:spcAft>
            </a:pPr>
            <a:r>
              <a:rPr lang="zh-CN" altLang="en-US" sz="1600" dirty="0"/>
              <a:t>填写</a:t>
            </a:r>
            <a:r>
              <a:rPr lang="en-US" altLang="en-US" sz="1600" dirty="0"/>
              <a:t>“</a:t>
            </a:r>
            <a:r>
              <a:rPr lang="zh-CN" altLang="en-US" sz="1600" dirty="0"/>
              <a:t>以论文、报告等形式考核专用答题纸</a:t>
            </a:r>
            <a:r>
              <a:rPr lang="en-US" altLang="en-US" sz="1600" dirty="0"/>
              <a:t>.doc</a:t>
            </a:r>
            <a:r>
              <a:rPr lang="zh-CN" altLang="en-US" sz="1600" dirty="0"/>
              <a:t>”，并重命名为“</a:t>
            </a:r>
            <a:r>
              <a:rPr lang="zh-CN" altLang="en-US" sz="1600" dirty="0">
                <a:solidFill>
                  <a:srgbClr val="FF0000"/>
                </a:solidFill>
              </a:rPr>
              <a:t>学号</a:t>
            </a:r>
            <a:r>
              <a:rPr lang="en-US" altLang="zh-CN" sz="1600" dirty="0">
                <a:solidFill>
                  <a:srgbClr val="FF0000"/>
                </a:solidFill>
              </a:rPr>
              <a:t>_</a:t>
            </a:r>
            <a:r>
              <a:rPr lang="zh-CN" altLang="en-US" sz="1600" dirty="0">
                <a:solidFill>
                  <a:srgbClr val="FF0000"/>
                </a:solidFill>
              </a:rPr>
              <a:t>姓名</a:t>
            </a:r>
            <a:r>
              <a:rPr lang="en-US" altLang="zh-CN" sz="1600" dirty="0">
                <a:solidFill>
                  <a:srgbClr val="FF0000"/>
                </a:solidFill>
              </a:rPr>
              <a:t>_</a:t>
            </a:r>
            <a:r>
              <a:rPr lang="zh-CN" altLang="en-US" sz="1600" dirty="0">
                <a:solidFill>
                  <a:srgbClr val="FF0000"/>
                </a:solidFill>
              </a:rPr>
              <a:t>答题纸</a:t>
            </a:r>
            <a:r>
              <a:rPr lang="zh-CN" altLang="en-US" sz="1600" dirty="0"/>
              <a:t>”</a:t>
            </a:r>
            <a:endParaRPr lang="en-US" altLang="zh-CN" sz="1600" dirty="0"/>
          </a:p>
          <a:p>
            <a:pPr lvl="1">
              <a:spcAft>
                <a:spcPts val="600"/>
              </a:spcAft>
            </a:pPr>
            <a:r>
              <a:rPr lang="zh-CN" altLang="en-US" sz="1800" dirty="0"/>
              <a:t>使用说明书：</a:t>
            </a:r>
            <a:endParaRPr lang="en-US" altLang="zh-CN" sz="1800" dirty="0"/>
          </a:p>
          <a:p>
            <a:pPr lvl="2">
              <a:spcAft>
                <a:spcPts val="600"/>
              </a:spcAft>
            </a:pPr>
            <a:r>
              <a:rPr lang="zh-CN" altLang="en-US" sz="1600" dirty="0"/>
              <a:t>自行撰写一个</a:t>
            </a:r>
            <a:r>
              <a:rPr lang="en-US" altLang="en-US" sz="1600" dirty="0"/>
              <a:t>word</a:t>
            </a:r>
            <a:r>
              <a:rPr lang="zh-CN" altLang="en-US" sz="1600" dirty="0"/>
              <a:t>文档，命名为“</a:t>
            </a:r>
            <a:r>
              <a:rPr lang="zh-CN" altLang="en-US" sz="1600" dirty="0">
                <a:solidFill>
                  <a:srgbClr val="FF0000"/>
                </a:solidFill>
              </a:rPr>
              <a:t>学号</a:t>
            </a:r>
            <a:r>
              <a:rPr lang="en-US" altLang="zh-CN" sz="1600" dirty="0">
                <a:solidFill>
                  <a:srgbClr val="FF0000"/>
                </a:solidFill>
              </a:rPr>
              <a:t>_</a:t>
            </a:r>
            <a:r>
              <a:rPr lang="zh-CN" altLang="en-US" sz="1600" dirty="0">
                <a:solidFill>
                  <a:srgbClr val="FF0000"/>
                </a:solidFill>
              </a:rPr>
              <a:t>姓名</a:t>
            </a:r>
            <a:r>
              <a:rPr lang="en-US" altLang="zh-CN" sz="1600" dirty="0">
                <a:solidFill>
                  <a:srgbClr val="FF0000"/>
                </a:solidFill>
              </a:rPr>
              <a:t>_</a:t>
            </a:r>
            <a:r>
              <a:rPr lang="zh-CN" altLang="en-US" sz="1600" dirty="0">
                <a:solidFill>
                  <a:srgbClr val="FF0000"/>
                </a:solidFill>
              </a:rPr>
              <a:t>使用说明书</a:t>
            </a:r>
            <a:r>
              <a:rPr lang="zh-CN" altLang="en-US" sz="1600" dirty="0"/>
              <a:t>”</a:t>
            </a:r>
            <a:endParaRPr lang="en-US" altLang="zh-CN" sz="1600" dirty="0"/>
          </a:p>
          <a:p>
            <a:pPr lvl="2">
              <a:spcAft>
                <a:spcPts val="600"/>
              </a:spcAft>
            </a:pPr>
            <a:r>
              <a:rPr lang="zh-CN" altLang="en-US" sz="1600" dirty="0"/>
              <a:t>内容必须包含：</a:t>
            </a:r>
            <a:endParaRPr lang="en-US" altLang="zh-CN" sz="1600" dirty="0"/>
          </a:p>
          <a:p>
            <a:pPr lvl="3">
              <a:spcAft>
                <a:spcPts val="600"/>
              </a:spcAft>
            </a:pPr>
            <a:r>
              <a:rPr lang="zh-CN" altLang="en-US" sz="1400" dirty="0"/>
              <a:t>一张有代表性的场景绘制截图</a:t>
            </a:r>
            <a:endParaRPr lang="en-US" altLang="zh-CN" sz="1400" dirty="0"/>
          </a:p>
          <a:p>
            <a:pPr lvl="4">
              <a:spcAft>
                <a:spcPts val="600"/>
              </a:spcAft>
            </a:pPr>
            <a:r>
              <a:rPr lang="zh-CN" altLang="en-US" sz="1400" dirty="0"/>
              <a:t>将图片单独保存并一起上传，命名为“</a:t>
            </a:r>
            <a:r>
              <a:rPr lang="zh-CN" altLang="en-US" sz="1400" dirty="0">
                <a:solidFill>
                  <a:srgbClr val="FF0000"/>
                </a:solidFill>
              </a:rPr>
              <a:t>学号</a:t>
            </a:r>
            <a:r>
              <a:rPr lang="en-US" altLang="zh-CN" sz="1400" dirty="0">
                <a:solidFill>
                  <a:srgbClr val="FF0000"/>
                </a:solidFill>
              </a:rPr>
              <a:t>_</a:t>
            </a:r>
            <a:r>
              <a:rPr lang="zh-CN" altLang="en-US" sz="1400" dirty="0">
                <a:solidFill>
                  <a:srgbClr val="FF0000"/>
                </a:solidFill>
              </a:rPr>
              <a:t>姓名</a:t>
            </a:r>
            <a:r>
              <a:rPr lang="en-US" altLang="zh-CN" sz="1400" dirty="0">
                <a:solidFill>
                  <a:srgbClr val="FF0000"/>
                </a:solidFill>
              </a:rPr>
              <a:t>_</a:t>
            </a:r>
            <a:r>
              <a:rPr lang="zh-CN" altLang="en-US" sz="1400" dirty="0">
                <a:solidFill>
                  <a:srgbClr val="FF0000"/>
                </a:solidFill>
              </a:rPr>
              <a:t>场景截图</a:t>
            </a:r>
            <a:r>
              <a:rPr lang="zh-CN" altLang="en-US" sz="1400" dirty="0"/>
              <a:t>”</a:t>
            </a:r>
            <a:endParaRPr lang="en-US" altLang="zh-CN" sz="1400" dirty="0"/>
          </a:p>
          <a:p>
            <a:pPr lvl="3">
              <a:spcAft>
                <a:spcPts val="600"/>
              </a:spcAft>
            </a:pPr>
            <a:r>
              <a:rPr lang="zh-CN" altLang="en-US" sz="1400" dirty="0"/>
              <a:t>场景中模型的层次结构框图</a:t>
            </a:r>
            <a:endParaRPr lang="en-US" altLang="zh-CN" sz="1400" dirty="0"/>
          </a:p>
          <a:p>
            <a:pPr lvl="3">
              <a:spcAft>
                <a:spcPts val="600"/>
              </a:spcAft>
            </a:pPr>
            <a:r>
              <a:rPr lang="zh-CN" altLang="en-US" sz="1400" dirty="0"/>
              <a:t>鼠标和键盘的具体交互用法</a:t>
            </a:r>
            <a:endParaRPr lang="en-US" altLang="zh-CN" sz="1400" dirty="0"/>
          </a:p>
          <a:p>
            <a:pPr lvl="1">
              <a:spcAft>
                <a:spcPts val="600"/>
              </a:spcAft>
            </a:pPr>
            <a:r>
              <a:rPr lang="zh-CN" altLang="en-US" sz="1800" dirty="0"/>
              <a:t>源代码压缩包</a:t>
            </a:r>
            <a:r>
              <a:rPr lang="en-US" sz="1800" dirty="0"/>
              <a:t> </a:t>
            </a:r>
            <a:r>
              <a:rPr lang="zh-CN" altLang="en-US" sz="1800" dirty="0"/>
              <a:t>：</a:t>
            </a:r>
            <a:endParaRPr lang="en-US" sz="1800" dirty="0"/>
          </a:p>
          <a:p>
            <a:pPr lvl="2">
              <a:spcAft>
                <a:spcPts val="600"/>
              </a:spcAft>
            </a:pPr>
            <a:r>
              <a:rPr lang="zh-CN" altLang="en-US" sz="1600" dirty="0"/>
              <a:t>命名为“</a:t>
            </a:r>
            <a:r>
              <a:rPr lang="zh-CN" altLang="en-US" sz="1600" dirty="0">
                <a:solidFill>
                  <a:srgbClr val="FF0000"/>
                </a:solidFill>
              </a:rPr>
              <a:t>学号</a:t>
            </a:r>
            <a:r>
              <a:rPr lang="en-US" altLang="zh-CN" sz="1600" dirty="0">
                <a:solidFill>
                  <a:srgbClr val="FF0000"/>
                </a:solidFill>
              </a:rPr>
              <a:t>_</a:t>
            </a:r>
            <a:r>
              <a:rPr lang="zh-CN" altLang="en-US" sz="1600" dirty="0">
                <a:solidFill>
                  <a:srgbClr val="FF0000"/>
                </a:solidFill>
              </a:rPr>
              <a:t>姓名</a:t>
            </a:r>
            <a:r>
              <a:rPr lang="en-US" altLang="zh-CN" sz="1600" dirty="0">
                <a:solidFill>
                  <a:srgbClr val="FF0000"/>
                </a:solidFill>
              </a:rPr>
              <a:t>_</a:t>
            </a:r>
            <a:r>
              <a:rPr lang="zh-CN" altLang="en-US" sz="1600" dirty="0">
                <a:solidFill>
                  <a:srgbClr val="FF0000"/>
                </a:solidFill>
              </a:rPr>
              <a:t>源代码</a:t>
            </a:r>
            <a:r>
              <a:rPr lang="zh-CN" altLang="en-US" sz="1600" dirty="0"/>
              <a:t>”</a:t>
            </a:r>
            <a:endParaRPr lang="en-US" altLang="en-US" sz="1600" dirty="0"/>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fld>
            <a:endParaRPr lang="zh-CN" alt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11" name="矩形 1"/>
          <p:cNvSpPr/>
          <p:nvPr/>
        </p:nvSpPr>
        <p:spPr>
          <a:xfrm>
            <a:off x="0" y="0"/>
            <a:ext cx="9144000" cy="12622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7"/>
          <p:cNvSpPr/>
          <p:nvPr/>
        </p:nvSpPr>
        <p:spPr>
          <a:xfrm>
            <a:off x="2951204" y="149764"/>
            <a:ext cx="3241592" cy="1569660"/>
          </a:xfrm>
          <a:prstGeom prst="rect">
            <a:avLst/>
          </a:prstGeom>
        </p:spPr>
        <p:txBody>
          <a:bodyPr wrap="none">
            <a:spAutoFit/>
          </a:bodyPr>
          <a:lstStyle/>
          <a:p>
            <a:pPr algn="ctr"/>
            <a:r>
              <a:rPr lang="en-US" altLang="zh-CN" sz="9600" b="1" dirty="0">
                <a:solidFill>
                  <a:srgbClr val="94003F"/>
                </a:solidFill>
                <a:latin typeface="微软雅黑" panose="020B0503020204020204" pitchFamily="34" charset="-122"/>
                <a:ea typeface="微软雅黑" panose="020B0503020204020204" pitchFamily="34" charset="-122"/>
              </a:rPr>
              <a:t>Q&amp;A</a:t>
            </a:r>
            <a:endParaRPr lang="zh-CN" altLang="en-US" sz="9600" b="1" dirty="0">
              <a:solidFill>
                <a:srgbClr val="94003F"/>
              </a:solidFill>
              <a:latin typeface="微软雅黑" panose="020B0503020204020204" pitchFamily="34" charset="-122"/>
              <a:ea typeface="微软雅黑" panose="020B0503020204020204" pitchFamily="34" charset="-122"/>
            </a:endParaRPr>
          </a:p>
        </p:txBody>
      </p:sp>
      <p:pic>
        <p:nvPicPr>
          <p:cNvPr id="13" name="图片 11"/>
          <p:cNvPicPr>
            <a:picLocks noChangeAspect="1"/>
          </p:cNvPicPr>
          <p:nvPr/>
        </p:nvPicPr>
        <p:blipFill>
          <a:blip r:embed="rId2"/>
          <a:stretch>
            <a:fillRect/>
          </a:stretch>
        </p:blipFill>
        <p:spPr>
          <a:xfrm>
            <a:off x="1787450" y="1991082"/>
            <a:ext cx="1112742" cy="1112742"/>
          </a:xfrm>
          <a:prstGeom prst="rect">
            <a:avLst/>
          </a:prstGeom>
        </p:spPr>
      </p:pic>
      <p:sp>
        <p:nvSpPr>
          <p:cNvPr id="14" name="圆角矩形 13"/>
          <p:cNvSpPr/>
          <p:nvPr/>
        </p:nvSpPr>
        <p:spPr>
          <a:xfrm>
            <a:off x="5780902" y="3127217"/>
            <a:ext cx="2109764" cy="38762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rPr>
              <a:t>vcc.szu.edu.cn</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5" name="圆角矩形 14"/>
          <p:cNvSpPr/>
          <p:nvPr/>
        </p:nvSpPr>
        <p:spPr>
          <a:xfrm>
            <a:off x="1182455" y="3127217"/>
            <a:ext cx="2387218" cy="38762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rPr>
              <a:t>www.szu.edu.cn</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6" name="矩形 6"/>
          <p:cNvSpPr/>
          <p:nvPr/>
        </p:nvSpPr>
        <p:spPr>
          <a:xfrm>
            <a:off x="3633282" y="3621719"/>
            <a:ext cx="1877437" cy="769441"/>
          </a:xfrm>
          <a:prstGeom prst="rect">
            <a:avLst/>
          </a:prstGeom>
        </p:spPr>
        <p:txBody>
          <a:bodyPr wrap="none">
            <a:spAutoFit/>
          </a:bodyPr>
          <a:lstStyle/>
          <a:p>
            <a:pPr algn="ctr"/>
            <a:r>
              <a:rPr lang="zh-CN" altLang="en-US" sz="4400" dirty="0">
                <a:latin typeface="叶根友刀锋黑草" panose="02010601030101010101" pitchFamily="2" charset="-122"/>
                <a:ea typeface="叶根友刀锋黑草" panose="02010601030101010101" pitchFamily="2" charset="-122"/>
              </a:rPr>
              <a:t>胡瑞珍</a:t>
            </a:r>
            <a:endParaRPr lang="zh-CN" altLang="en-US" sz="4400" dirty="0">
              <a:latin typeface="叶根友刀锋黑草" panose="02010601030101010101" pitchFamily="2" charset="-122"/>
              <a:ea typeface="叶根友刀锋黑草" panose="02010601030101010101" pitchFamily="2" charset="-122"/>
            </a:endParaRPr>
          </a:p>
        </p:txBody>
      </p:sp>
      <p:sp>
        <p:nvSpPr>
          <p:cNvPr id="17" name="圆角矩形 12"/>
          <p:cNvSpPr/>
          <p:nvPr/>
        </p:nvSpPr>
        <p:spPr>
          <a:xfrm>
            <a:off x="2350083" y="4391160"/>
            <a:ext cx="4443833" cy="38762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lumMod val="65000"/>
                    <a:lumOff val="35000"/>
                  </a:schemeClr>
                </a:solidFill>
                <a:hlinkClick r:id="rId3"/>
              </a:rPr>
              <a:t>http://</a:t>
            </a:r>
            <a:r>
              <a:rPr lang="en-US" altLang="zh-CN" sz="2000" b="1" dirty="0" err="1">
                <a:solidFill>
                  <a:schemeClr val="tx1">
                    <a:lumMod val="65000"/>
                    <a:lumOff val="35000"/>
                  </a:schemeClr>
                </a:solidFill>
                <a:hlinkClick r:id="rId3"/>
              </a:rPr>
              <a:t>csse.szu.edu.cn</a:t>
            </a:r>
            <a:r>
              <a:rPr lang="en-US" altLang="zh-CN" sz="2000" b="1" dirty="0">
                <a:solidFill>
                  <a:schemeClr val="tx1">
                    <a:lumMod val="65000"/>
                    <a:lumOff val="35000"/>
                  </a:schemeClr>
                </a:solidFill>
                <a:hlinkClick r:id="rId3"/>
              </a:rPr>
              <a:t>/staff/</a:t>
            </a:r>
            <a:r>
              <a:rPr lang="en-US" altLang="zh-CN" sz="2000" b="1" dirty="0" err="1">
                <a:solidFill>
                  <a:schemeClr val="tx1">
                    <a:lumMod val="65000"/>
                    <a:lumOff val="35000"/>
                  </a:schemeClr>
                </a:solidFill>
                <a:hlinkClick r:id="rId3"/>
              </a:rPr>
              <a:t>ruizhenhu</a:t>
            </a:r>
            <a:r>
              <a:rPr lang="en-US" altLang="zh-CN" sz="2000" b="1" dirty="0">
                <a:solidFill>
                  <a:schemeClr val="tx1">
                    <a:lumMod val="65000"/>
                    <a:lumOff val="35000"/>
                  </a:schemeClr>
                </a:solidFill>
                <a:hlinkClick r:id="rId3"/>
              </a:rPr>
              <a:t>/</a:t>
            </a:r>
            <a:endParaRPr lang="zh-CN" altLang="en-US" sz="2000" b="1" dirty="0">
              <a:solidFill>
                <a:schemeClr val="tx1">
                  <a:lumMod val="65000"/>
                  <a:lumOff val="35000"/>
                </a:schemeClr>
              </a:solidFill>
            </a:endParaRPr>
          </a:p>
        </p:txBody>
      </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69751" y="2004825"/>
            <a:ext cx="1132065" cy="1132065"/>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5821" y="1851421"/>
            <a:ext cx="1638300" cy="16383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知识点回顾 </a:t>
            </a:r>
            <a:r>
              <a:rPr lang="en-US" altLang="zh-CN" dirty="0"/>
              <a:t>–</a:t>
            </a:r>
            <a:r>
              <a:rPr lang="zh-CN" altLang="en-US" dirty="0"/>
              <a:t> 光源模型</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en-US" altLang="zh-CN" sz="2400" dirty="0" err="1"/>
                  <a:t>Phong</a:t>
                </a:r>
                <a:r>
                  <a:rPr lang="zh-CN" altLang="en-US" sz="2400" dirty="0"/>
                  <a:t>反射模型考虑了光线和材料之间三种相互作用：</a:t>
                </a:r>
                <a:endParaRPr lang="en-US" altLang="zh-CN" sz="2400" dirty="0"/>
              </a:p>
              <a:p>
                <a:pPr lvl="1"/>
                <a:r>
                  <a:rPr lang="zh-CN" altLang="en-US" sz="1800" dirty="0">
                    <a:solidFill>
                      <a:srgbClr val="0000FF"/>
                    </a:solidFill>
                  </a:rPr>
                  <a:t>环境光反射</a:t>
                </a:r>
                <a:endParaRPr lang="en-US" altLang="zh-CN" sz="1800" dirty="0">
                  <a:solidFill>
                    <a:srgbClr val="0000FF"/>
                  </a:solidFill>
                </a:endParaRPr>
              </a:p>
              <a:p>
                <a:pPr lvl="1"/>
                <a:r>
                  <a:rPr lang="zh-CN" altLang="en-US" sz="1800" dirty="0">
                    <a:solidFill>
                      <a:srgbClr val="0000FF"/>
                    </a:solidFill>
                  </a:rPr>
                  <a:t>漫反射</a:t>
                </a:r>
                <a:endParaRPr lang="en-US" altLang="zh-CN" sz="1800" dirty="0">
                  <a:solidFill>
                    <a:srgbClr val="0000FF"/>
                  </a:solidFill>
                </a:endParaRPr>
              </a:p>
              <a:p>
                <a:pPr lvl="1"/>
                <a:r>
                  <a:rPr lang="zh-CN" altLang="en-US" sz="1800" dirty="0">
                    <a:solidFill>
                      <a:srgbClr val="0000FF"/>
                    </a:solidFill>
                  </a:rPr>
                  <a:t>镜面反射</a:t>
                </a:r>
                <a:endParaRPr lang="en-US" altLang="zh-CN" sz="1800" dirty="0">
                  <a:solidFill>
                    <a:srgbClr val="0000FF"/>
                  </a:solidFill>
                </a:endParaRPr>
              </a:p>
              <a:p>
                <a:endParaRPr lang="en-US" altLang="zh-CN" sz="2400" dirty="0"/>
              </a:p>
              <a:p>
                <a:r>
                  <a:rPr lang="zh-CN" altLang="en-US" sz="2400" dirty="0"/>
                  <a:t>假定有一组点光源，对于每一个颜色分量，每个点光源都有相应独立的三个光照分量：</a:t>
                </a:r>
                <a:endParaRPr lang="en-US" altLang="zh-CN" sz="1800" dirty="0"/>
              </a:p>
              <a:p>
                <a:pPr lvl="1">
                  <a:buClr>
                    <a:schemeClr val="tx1"/>
                  </a:buClr>
                </a:pPr>
                <a:r>
                  <a:rPr lang="zh-CN" altLang="en-US" sz="1800" dirty="0"/>
                  <a:t>环境光分量</a:t>
                </a:r>
                <a14:m>
                  <m:oMath xmlns:m="http://schemas.openxmlformats.org/officeDocument/2006/math">
                    <m:r>
                      <a:rPr lang="en-US" altLang="zh-CN" sz="1800" i="1" dirty="0" smtClean="0">
                        <a:latin typeface="Cambria Math" panose="02040503050406030204" charset="0"/>
                      </a:rPr>
                      <m:t>𝑎</m:t>
                    </m:r>
                  </m:oMath>
                </a14:m>
                <a:endParaRPr lang="en-US" altLang="zh-CN" sz="1800" dirty="0"/>
              </a:p>
              <a:p>
                <a:pPr lvl="1">
                  <a:buClr>
                    <a:schemeClr val="tx1"/>
                  </a:buClr>
                </a:pPr>
                <a:r>
                  <a:rPr lang="zh-CN" altLang="en-US" sz="1800" dirty="0"/>
                  <a:t>漫反射光分量</a:t>
                </a:r>
                <a14:m>
                  <m:oMath xmlns:m="http://schemas.openxmlformats.org/officeDocument/2006/math">
                    <m:r>
                      <a:rPr lang="en-US" altLang="zh-CN" sz="1800" i="1" dirty="0" smtClean="0">
                        <a:latin typeface="Cambria Math" panose="02040503050406030204" charset="0"/>
                      </a:rPr>
                      <m:t>𝑑</m:t>
                    </m:r>
                  </m:oMath>
                </a14:m>
                <a:endParaRPr lang="en-US" altLang="zh-CN" sz="1800" dirty="0"/>
              </a:p>
              <a:p>
                <a:pPr lvl="1">
                  <a:buClr>
                    <a:schemeClr val="tx1"/>
                  </a:buClr>
                </a:pPr>
                <a:r>
                  <a:rPr lang="zh-CN" altLang="en-US" sz="1800" dirty="0"/>
                  <a:t>镜面反射光分量</a:t>
                </a:r>
                <a14:m>
                  <m:oMath xmlns:m="http://schemas.openxmlformats.org/officeDocument/2006/math">
                    <m:r>
                      <a:rPr lang="en-US" altLang="zh-CN" sz="1800" i="1" dirty="0" smtClean="0">
                        <a:latin typeface="Cambria Math" panose="02040503050406030204" charset="0"/>
                      </a:rPr>
                      <m:t>𝑠</m:t>
                    </m:r>
                  </m:oMath>
                </a14:m>
                <a:endParaRPr lang="en-US" altLang="zh-CN" sz="1800"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t="-259" b="4"/>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fld>
            <a:endParaRPr lang="zh-CN" altLang="en-US"/>
          </a:p>
        </p:txBody>
      </p:sp>
      <p:pic>
        <p:nvPicPr>
          <p:cNvPr id="6" name="图片 5"/>
          <p:cNvPicPr>
            <a:picLocks noChangeAspect="1"/>
          </p:cNvPicPr>
          <p:nvPr/>
        </p:nvPicPr>
        <p:blipFill>
          <a:blip r:embed="rId2"/>
          <a:stretch>
            <a:fillRect/>
          </a:stretch>
        </p:blipFill>
        <p:spPr>
          <a:xfrm>
            <a:off x="4266482" y="3922921"/>
            <a:ext cx="2958205" cy="117516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知识点回顾 </a:t>
            </a:r>
            <a:r>
              <a:rPr lang="en-US" altLang="zh-CN" dirty="0"/>
              <a:t>–</a:t>
            </a:r>
            <a:r>
              <a:rPr lang="zh-CN" altLang="en-US" dirty="0"/>
              <a:t> 光照计算</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628650" y="1316831"/>
                <a:ext cx="7886700" cy="4955632"/>
              </a:xfrm>
            </p:spPr>
            <p:txBody>
              <a:bodyPr>
                <a:normAutofit/>
              </a:bodyPr>
              <a:lstStyle/>
              <a:p>
                <a:r>
                  <a:rPr lang="zh-CN" altLang="en-US" sz="2400" dirty="0"/>
                  <a:t>反射模型：</a:t>
                </a:r>
                <a:endParaRPr lang="en-US" altLang="zh-CN" sz="1800" dirty="0"/>
              </a:p>
              <a:p>
                <a:pPr lvl="1">
                  <a:buClr>
                    <a:schemeClr val="tx1"/>
                  </a:buClr>
                </a:pPr>
                <a:r>
                  <a:rPr lang="zh-CN" altLang="en-US" sz="1800" dirty="0"/>
                  <a:t>需要计算出入射光线的每个光照分量在曲面上</a:t>
                </a:r>
                <a14:m>
                  <m:oMath xmlns:m="http://schemas.openxmlformats.org/officeDocument/2006/math">
                    <m:r>
                      <a:rPr lang="en-US" altLang="zh-CN" sz="1800" b="1" i="1" dirty="0">
                        <a:latin typeface="Cambria Math" panose="02040503050406030204" charset="0"/>
                      </a:rPr>
                      <m:t>𝒑</m:t>
                    </m:r>
                  </m:oMath>
                </a14:m>
                <a:r>
                  <a:rPr lang="zh-CN" altLang="en-US" sz="1800" dirty="0"/>
                  <a:t>点的</a:t>
                </a:r>
                <a:r>
                  <a:rPr lang="zh-CN" altLang="en-US" sz="1800" dirty="0">
                    <a:solidFill>
                      <a:srgbClr val="0000FF"/>
                    </a:solidFill>
                  </a:rPr>
                  <a:t>反射率 </a:t>
                </a:r>
                <a:endParaRPr lang="en-US" altLang="zh-CN" sz="1800" dirty="0">
                  <a:solidFill>
                    <a:srgbClr val="0000FF"/>
                  </a:solidFill>
                </a:endParaRPr>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14:m>
                  <m:oMath xmlns:m="http://schemas.openxmlformats.org/officeDocument/2006/math">
                    <m:r>
                      <a:rPr lang="en-US" altLang="zh-CN" sz="1800" b="1" i="1" dirty="0" smtClean="0">
                        <a:latin typeface="Cambria Math" panose="02040503050406030204" charset="0"/>
                      </a:rPr>
                      <m:t>𝒑</m:t>
                    </m:r>
                  </m:oMath>
                </a14:m>
                <a:r>
                  <a:rPr lang="zh-CN" altLang="en-US" sz="1800" dirty="0"/>
                  <a:t>点红色分量的光强计算公式：</a:t>
                </a: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14:m>
                  <m:oMath xmlns:m="http://schemas.openxmlformats.org/officeDocument/2006/math">
                    <m:r>
                      <a:rPr lang="en-US" altLang="zh-CN" sz="1800" b="1" i="1" dirty="0">
                        <a:latin typeface="Cambria Math" panose="02040503050406030204" charset="0"/>
                      </a:rPr>
                      <m:t>𝒑</m:t>
                    </m:r>
                  </m:oMath>
                </a14:m>
                <a:r>
                  <a:rPr lang="zh-CN" altLang="en-US" sz="1800" dirty="0"/>
                  <a:t>点总光强为各个颜色分量光强汇总（省略光源和颜色下标）：</a:t>
                </a:r>
                <a:endParaRPr lang="en-US" altLang="zh-CN" sz="1800" dirty="0"/>
              </a:p>
              <a:p>
                <a:pPr lvl="1">
                  <a:buClr>
                    <a:schemeClr val="tx1"/>
                  </a:buClr>
                </a:pPr>
                <a:endParaRPr lang="en-US" altLang="zh-CN" sz="1800" dirty="0"/>
              </a:p>
              <a:p>
                <a:pPr lvl="1">
                  <a:buClr>
                    <a:schemeClr val="tx1"/>
                  </a:buClr>
                </a:pPr>
                <a:endParaRPr lang="en-US" altLang="zh-CN" sz="1800" dirty="0">
                  <a:solidFill>
                    <a:srgbClr val="0000FF"/>
                  </a:solidFill>
                </a:endParaRPr>
              </a:p>
              <a:p>
                <a:pPr lvl="1">
                  <a:buClr>
                    <a:schemeClr val="tx1"/>
                  </a:buClr>
                </a:pPr>
                <a:endParaRPr lang="en-US" altLang="zh-CN" sz="1800" dirty="0">
                  <a:solidFill>
                    <a:srgbClr val="0000FF"/>
                  </a:solidFill>
                </a:endParaRPr>
              </a:p>
              <a:p>
                <a:pPr lvl="1">
                  <a:buClr>
                    <a:schemeClr val="tx1"/>
                  </a:buClr>
                </a:pPr>
                <a:r>
                  <a:rPr lang="zh-CN" altLang="en-US" sz="1800" dirty="0">
                    <a:solidFill>
                      <a:srgbClr val="0000FF"/>
                    </a:solidFill>
                  </a:rPr>
                  <a:t>反射率</a:t>
                </a:r>
                <a:r>
                  <a:rPr lang="zh-CN" altLang="en-US" sz="1800" dirty="0"/>
                  <a:t>取决于曲面材质、光线方向、光源距离、视点位置等因素</a:t>
                </a:r>
                <a:endParaRPr lang="en-US" altLang="zh-CN" sz="2400"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628650" y="1316831"/>
                <a:ext cx="7886700" cy="4955632"/>
              </a:xfrm>
              <a:blipFill rotWithShape="1">
                <a:blip r:embed="rId1"/>
                <a:stretch>
                  <a:fillRect t="-227" b="11"/>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fld>
            <a:endParaRPr lang="zh-CN" altLang="en-US"/>
          </a:p>
        </p:txBody>
      </p:sp>
      <p:pic>
        <p:nvPicPr>
          <p:cNvPr id="7" name="图片 6"/>
          <p:cNvPicPr>
            <a:picLocks noChangeAspect="1"/>
          </p:cNvPicPr>
          <p:nvPr/>
        </p:nvPicPr>
        <p:blipFill>
          <a:blip r:embed="rId2"/>
          <a:stretch>
            <a:fillRect/>
          </a:stretch>
        </p:blipFill>
        <p:spPr>
          <a:xfrm>
            <a:off x="1598755" y="2184918"/>
            <a:ext cx="2261091" cy="909493"/>
          </a:xfrm>
          <a:prstGeom prst="rect">
            <a:avLst/>
          </a:prstGeom>
        </p:spPr>
      </p:pic>
      <p:pic>
        <p:nvPicPr>
          <p:cNvPr id="10" name="图片 9"/>
          <p:cNvPicPr>
            <a:picLocks noChangeAspect="1"/>
          </p:cNvPicPr>
          <p:nvPr/>
        </p:nvPicPr>
        <p:blipFill>
          <a:blip r:embed="rId3"/>
          <a:stretch>
            <a:fillRect/>
          </a:stretch>
        </p:blipFill>
        <p:spPr>
          <a:xfrm>
            <a:off x="4680388" y="3299641"/>
            <a:ext cx="3546512" cy="807693"/>
          </a:xfrm>
          <a:prstGeom prst="rect">
            <a:avLst/>
          </a:prstGeom>
        </p:spPr>
      </p:pic>
      <p:pic>
        <p:nvPicPr>
          <p:cNvPr id="11" name="图片 10"/>
          <p:cNvPicPr>
            <a:picLocks noChangeAspect="1"/>
          </p:cNvPicPr>
          <p:nvPr/>
        </p:nvPicPr>
        <p:blipFill>
          <a:blip r:embed="rId4"/>
          <a:stretch>
            <a:fillRect/>
          </a:stretch>
        </p:blipFill>
        <p:spPr>
          <a:xfrm>
            <a:off x="2107909" y="4725113"/>
            <a:ext cx="4589672" cy="454066"/>
          </a:xfrm>
          <a:prstGeom prst="rect">
            <a:avLst/>
          </a:prstGeom>
        </p:spPr>
      </p:pic>
      <p:pic>
        <p:nvPicPr>
          <p:cNvPr id="8" name="图片 5"/>
          <p:cNvPicPr>
            <a:picLocks noChangeAspect="1"/>
          </p:cNvPicPr>
          <p:nvPr/>
        </p:nvPicPr>
        <p:blipFill>
          <a:blip r:embed="rId5"/>
          <a:stretch>
            <a:fillRect/>
          </a:stretch>
        </p:blipFill>
        <p:spPr>
          <a:xfrm>
            <a:off x="4726047" y="2205700"/>
            <a:ext cx="2302224" cy="914572"/>
          </a:xfrm>
          <a:prstGeom prst="rect">
            <a:avLst/>
          </a:prstGeom>
        </p:spPr>
      </p:pic>
      <p:sp>
        <p:nvSpPr>
          <p:cNvPr id="5" name="Left-Right Arrow 4"/>
          <p:cNvSpPr/>
          <p:nvPr/>
        </p:nvSpPr>
        <p:spPr>
          <a:xfrm>
            <a:off x="4098471" y="2510538"/>
            <a:ext cx="451367" cy="240157"/>
          </a:xfrm>
          <a:prstGeom prst="leftRightArrow">
            <a:avLst>
              <a:gd name="adj1" fmla="val 5046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知识点回顾 </a:t>
            </a:r>
            <a:r>
              <a:rPr lang="en-US" altLang="zh-CN" dirty="0"/>
              <a:t>–</a:t>
            </a:r>
            <a:r>
              <a:rPr lang="zh-CN" altLang="en-US" dirty="0"/>
              <a:t> 环境光反射</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zh-CN" altLang="en-US" sz="2400" dirty="0"/>
                  <a:t>环境光是由于在场景中光源与对象间的多次反射而导致</a:t>
                </a:r>
                <a:endParaRPr lang="zh-CN" altLang="en-US" sz="2400" dirty="0"/>
              </a:p>
              <a:p>
                <a:r>
                  <a:rPr lang="zh-CN" altLang="en-US" sz="2400" dirty="0"/>
                  <a:t>环境光的量与颜色依赖于</a:t>
                </a:r>
                <a:r>
                  <a:rPr lang="zh-CN" altLang="en-US" sz="2400" dirty="0">
                    <a:solidFill>
                      <a:srgbClr val="0000FF"/>
                    </a:solidFill>
                  </a:rPr>
                  <a:t>光源的颜色</a:t>
                </a:r>
                <a:r>
                  <a:rPr lang="zh-CN" altLang="en-US" sz="2400" dirty="0"/>
                  <a:t>和</a:t>
                </a:r>
                <a:r>
                  <a:rPr lang="zh-CN" altLang="en-US" sz="2400" dirty="0">
                    <a:solidFill>
                      <a:srgbClr val="0000FF"/>
                    </a:solidFill>
                  </a:rPr>
                  <a:t>对象的材料属性</a:t>
                </a:r>
                <a:endParaRPr lang="zh-CN" altLang="en-US" sz="2400" dirty="0">
                  <a:solidFill>
                    <a:srgbClr val="0000FF"/>
                  </a:solidFill>
                </a:endParaRPr>
              </a:p>
              <a:p>
                <a:r>
                  <a:rPr lang="zh-CN" altLang="en-US" sz="2400" dirty="0"/>
                  <a:t>在表面上</a:t>
                </a:r>
                <a:r>
                  <a:rPr lang="zh-CN" altLang="en-US" sz="2400" dirty="0">
                    <a:solidFill>
                      <a:srgbClr val="0000FF"/>
                    </a:solidFill>
                  </a:rPr>
                  <a:t>所有点处的环境光强度</a:t>
                </a:r>
                <a14:m>
                  <m:oMath xmlns:m="http://schemas.openxmlformats.org/officeDocument/2006/math">
                    <m:sSub>
                      <m:sSubPr>
                        <m:ctrlPr>
                          <a:rPr lang="en-US" altLang="zh-CN" sz="2400" i="1" dirty="0" smtClean="0">
                            <a:solidFill>
                              <a:srgbClr val="0000FF"/>
                            </a:solidFill>
                            <a:latin typeface="Cambria Math" panose="02040503050406030204" charset="0"/>
                          </a:rPr>
                        </m:ctrlPr>
                      </m:sSubPr>
                      <m:e>
                        <m:r>
                          <a:rPr lang="en-US" altLang="zh-CN" sz="2400" i="1" dirty="0" smtClean="0">
                            <a:solidFill>
                              <a:srgbClr val="0000FF"/>
                            </a:solidFill>
                            <a:latin typeface="Cambria Math" panose="02040503050406030204" charset="0"/>
                          </a:rPr>
                          <m:t>𝐼</m:t>
                        </m:r>
                      </m:e>
                      <m:sub>
                        <m:r>
                          <a:rPr lang="en-US" altLang="zh-CN" sz="2400" i="1" dirty="0" smtClean="0">
                            <a:solidFill>
                              <a:srgbClr val="0000FF"/>
                            </a:solidFill>
                            <a:latin typeface="Cambria Math" panose="02040503050406030204" charset="0"/>
                          </a:rPr>
                          <m:t>𝑎</m:t>
                        </m:r>
                      </m:sub>
                    </m:sSub>
                  </m:oMath>
                </a14:m>
                <a:r>
                  <a:rPr lang="zh-CN" altLang="en-US" sz="2400" dirty="0">
                    <a:solidFill>
                      <a:srgbClr val="0000FF"/>
                    </a:solidFill>
                  </a:rPr>
                  <a:t>都是相同的</a:t>
                </a:r>
                <a:endParaRPr lang="en-US" altLang="zh-CN" sz="2400" dirty="0">
                  <a:solidFill>
                    <a:srgbClr val="0000FF"/>
                  </a:solidFill>
                </a:endParaRPr>
              </a:p>
              <a:p>
                <a:r>
                  <a:rPr lang="zh-CN" altLang="en-US" sz="2400" dirty="0">
                    <a:solidFill>
                      <a:srgbClr val="0000FF"/>
                    </a:solidFill>
                  </a:rPr>
                  <a:t>反射率由环境光反射系数</a:t>
                </a:r>
                <a14:m>
                  <m:oMath xmlns:m="http://schemas.openxmlformats.org/officeDocument/2006/math">
                    <m:sSub>
                      <m:sSubPr>
                        <m:ctrlPr>
                          <a:rPr lang="en-US" altLang="zh-CN" sz="2400" i="1" dirty="0" smtClean="0">
                            <a:solidFill>
                              <a:srgbClr val="0000FF"/>
                            </a:solidFill>
                            <a:latin typeface="Cambria Math" panose="02040503050406030204" charset="0"/>
                          </a:rPr>
                        </m:ctrlPr>
                      </m:sSubPr>
                      <m:e>
                        <m:r>
                          <a:rPr lang="en-US" altLang="zh-CN" sz="2400" i="1" dirty="0" smtClean="0">
                            <a:solidFill>
                              <a:srgbClr val="0000FF"/>
                            </a:solidFill>
                            <a:latin typeface="Cambria Math" panose="02040503050406030204" charset="0"/>
                          </a:rPr>
                          <m:t>𝑘</m:t>
                        </m:r>
                      </m:e>
                      <m:sub>
                        <m:r>
                          <a:rPr lang="en-US" altLang="zh-CN" sz="2400" i="1" dirty="0" smtClean="0">
                            <a:solidFill>
                              <a:srgbClr val="0000FF"/>
                            </a:solidFill>
                            <a:latin typeface="Cambria Math" panose="02040503050406030204" charset="0"/>
                          </a:rPr>
                          <m:t>𝑎</m:t>
                        </m:r>
                      </m:sub>
                    </m:sSub>
                  </m:oMath>
                </a14:m>
                <a:r>
                  <a:rPr lang="zh-CN" altLang="en-US" sz="2400" dirty="0">
                    <a:solidFill>
                      <a:srgbClr val="0000FF"/>
                    </a:solidFill>
                  </a:rPr>
                  <a:t>确定</a:t>
                </a:r>
                <a:r>
                  <a:rPr lang="zh-CN" altLang="en-US" sz="2400" dirty="0"/>
                  <a:t>，即</a:t>
                </a:r>
                <a14:m>
                  <m:oMath xmlns:m="http://schemas.openxmlformats.org/officeDocument/2006/math">
                    <m:sSub>
                      <m:sSubPr>
                        <m:ctrlPr>
                          <a:rPr lang="en-US" altLang="zh-CN" sz="2400" i="1" dirty="0" smtClean="0">
                            <a:latin typeface="Cambria Math" panose="02040503050406030204" charset="0"/>
                          </a:rPr>
                        </m:ctrlPr>
                      </m:sSubPr>
                      <m:e>
                        <m:r>
                          <a:rPr lang="en-US" altLang="zh-CN" sz="2400" i="1" dirty="0" smtClean="0">
                            <a:latin typeface="Cambria Math" panose="02040503050406030204" charset="0"/>
                          </a:rPr>
                          <m:t>𝑅</m:t>
                        </m:r>
                      </m:e>
                      <m:sub>
                        <m:r>
                          <a:rPr lang="en-US" altLang="zh-CN" sz="2400" i="1" dirty="0" smtClean="0">
                            <a:latin typeface="Cambria Math" panose="02040503050406030204" charset="0"/>
                          </a:rPr>
                          <m:t>𝑎</m:t>
                        </m:r>
                      </m:sub>
                    </m:sSub>
                    <m:r>
                      <a:rPr lang="en-US" altLang="zh-CN" sz="2400" b="0" i="1" dirty="0" smtClean="0">
                        <a:latin typeface="Cambria Math" panose="02040503050406030204" charset="0"/>
                      </a:rPr>
                      <m:t>=</m:t>
                    </m:r>
                    <m:sSub>
                      <m:sSubPr>
                        <m:ctrlPr>
                          <a:rPr lang="en-US" altLang="zh-CN" sz="2400" i="1" dirty="0">
                            <a:latin typeface="Cambria Math" panose="02040503050406030204" charset="0"/>
                          </a:rPr>
                        </m:ctrlPr>
                      </m:sSubPr>
                      <m:e>
                        <m:r>
                          <a:rPr lang="en-US" altLang="zh-CN" sz="2400" i="1" dirty="0">
                            <a:latin typeface="Cambria Math" panose="02040503050406030204" charset="0"/>
                          </a:rPr>
                          <m:t>𝑘</m:t>
                        </m:r>
                      </m:e>
                      <m:sub>
                        <m:r>
                          <a:rPr lang="en-US" altLang="zh-CN" sz="2400" i="1" dirty="0">
                            <a:latin typeface="Cambria Math" panose="02040503050406030204" charset="0"/>
                          </a:rPr>
                          <m:t>𝑎</m:t>
                        </m:r>
                      </m:sub>
                    </m:sSub>
                  </m:oMath>
                </a14:m>
                <a:r>
                  <a:rPr lang="zh-CN" altLang="en-US" sz="2400" dirty="0"/>
                  <a:t> </a:t>
                </a:r>
                <a:endParaRPr lang="en-US" sz="2400" dirty="0"/>
              </a:p>
            </p:txBody>
          </p:sp>
        </mc:Choice>
        <mc:Fallback>
          <p:sp>
            <p:nvSpPr>
              <p:cNvPr id="3" name="Content Placeholder 2"/>
              <p:cNvSpPr>
                <a:spLocks noRot="1" noChangeAspect="1" noMove="1" noResize="1" noEditPoints="1" noAdjustHandles="1" noChangeArrowheads="1" noChangeShapeType="1" noTextEdit="1"/>
              </p:cNvSpPr>
              <p:nvPr>
                <p:ph idx="1"/>
              </p:nvPr>
            </p:nvSpPr>
            <p:spPr>
              <a:blipFill rotWithShape="1">
                <a:blip r:embed="rId1"/>
                <a:stretch>
                  <a:fillRect t="-259" b="4"/>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B792F4E-54C0-4D36-B331-9C6FCFE9A340}" type="slidenum">
              <a:rPr lang="zh-CN" altLang="en-US" smtClean="0"/>
            </a:fld>
            <a:endParaRPr lang="zh-CN" altLang="en-US" dirty="0"/>
          </a:p>
        </p:txBody>
      </p:sp>
      <mc:AlternateContent xmlns:mc="http://schemas.openxmlformats.org/markup-compatibility/2006">
        <mc:Choice xmlns:a14="http://schemas.microsoft.com/office/drawing/2010/main" Requires="a14">
          <p:sp>
            <p:nvSpPr>
              <p:cNvPr id="5" name="TextBox 4"/>
              <p:cNvSpPr txBox="1"/>
              <p:nvPr/>
            </p:nvSpPr>
            <p:spPr>
              <a:xfrm>
                <a:off x="1968312" y="3128975"/>
                <a:ext cx="3956531"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charset="0"/>
                            </a:rPr>
                          </m:ctrlPr>
                        </m:sSubPr>
                        <m:e>
                          <m:r>
                            <a:rPr lang="en-US" altLang="zh-CN" sz="3200" i="1" smtClean="0">
                              <a:latin typeface="Cambria Math" panose="02040503050406030204" charset="0"/>
                            </a:rPr>
                            <m:t>𝐼</m:t>
                          </m:r>
                        </m:e>
                        <m:sub>
                          <m:r>
                            <a:rPr lang="en-US" altLang="zh-CN" sz="3200" b="0" i="1" smtClean="0">
                              <a:latin typeface="Cambria Math" panose="02040503050406030204" charset="0"/>
                            </a:rPr>
                            <m:t>𝑎</m:t>
                          </m:r>
                        </m:sub>
                      </m:sSub>
                      <m:r>
                        <a:rPr lang="en-US" altLang="zh-CN" sz="3200" b="0" i="1" smtClean="0">
                          <a:latin typeface="Cambria Math" panose="02040503050406030204" charset="0"/>
                        </a:rPr>
                        <m:t>=</m:t>
                      </m:r>
                      <m:sSub>
                        <m:sSubPr>
                          <m:ctrlPr>
                            <a:rPr lang="en-US" altLang="zh-CN" sz="3200" b="0" i="1" smtClean="0">
                              <a:latin typeface="Cambria Math" panose="02040503050406030204" charset="0"/>
                            </a:rPr>
                          </m:ctrlPr>
                        </m:sSubPr>
                        <m:e>
                          <m:r>
                            <a:rPr lang="en-US" altLang="zh-CN" sz="3200" b="0" i="1" smtClean="0">
                              <a:latin typeface="Cambria Math" panose="02040503050406030204" charset="0"/>
                            </a:rPr>
                            <m:t>𝑘</m:t>
                          </m:r>
                        </m:e>
                        <m:sub>
                          <m:r>
                            <a:rPr lang="en-US" altLang="zh-CN" sz="3200" b="0" i="1" smtClean="0">
                              <a:latin typeface="Cambria Math" panose="02040503050406030204" charset="0"/>
                            </a:rPr>
                            <m:t>𝑎</m:t>
                          </m:r>
                        </m:sub>
                      </m:sSub>
                      <m:sSub>
                        <m:sSubPr>
                          <m:ctrlPr>
                            <a:rPr lang="en-US" altLang="zh-CN" sz="3200" b="0" i="1" smtClean="0">
                              <a:latin typeface="Cambria Math" panose="02040503050406030204" charset="0"/>
                            </a:rPr>
                          </m:ctrlPr>
                        </m:sSubPr>
                        <m:e>
                          <m:r>
                            <a:rPr lang="en-US" altLang="zh-CN" sz="3200" b="0" i="1" smtClean="0">
                              <a:latin typeface="Cambria Math" panose="02040503050406030204" charset="0"/>
                            </a:rPr>
                            <m:t>𝐿</m:t>
                          </m:r>
                        </m:e>
                        <m:sub>
                          <m:r>
                            <a:rPr lang="en-US" altLang="zh-CN" sz="3200" b="0" i="1" smtClean="0">
                              <a:latin typeface="Cambria Math" panose="02040503050406030204" charset="0"/>
                            </a:rPr>
                            <m:t>𝑎</m:t>
                          </m:r>
                        </m:sub>
                      </m:sSub>
                      <m:r>
                        <a:rPr lang="en-US" altLang="zh-CN" sz="3200" b="0" i="1" smtClean="0">
                          <a:latin typeface="Cambria Math" panose="02040503050406030204" charset="0"/>
                        </a:rPr>
                        <m:t>,</m:t>
                      </m:r>
                      <m:r>
                        <a:rPr lang="zh-CN" altLang="en-US" sz="3200" b="0" i="1" smtClean="0">
                          <a:latin typeface="Cambria Math" panose="02040503050406030204" charset="0"/>
                        </a:rPr>
                        <m:t> </m:t>
                      </m:r>
                      <m:r>
                        <a:rPr lang="en-US" altLang="zh-CN" sz="3200" b="0" i="1" smtClean="0">
                          <a:latin typeface="Cambria Math" panose="02040503050406030204" charset="0"/>
                        </a:rPr>
                        <m:t>0</m:t>
                      </m:r>
                      <m:r>
                        <a:rPr lang="en-US" altLang="zh-CN" sz="3200" b="0" i="1" smtClean="0">
                          <a:latin typeface="Cambria Math" panose="02040503050406030204" charset="0"/>
                          <a:ea typeface="Cambria Math" panose="02040503050406030204" charset="0"/>
                          <a:cs typeface="Cambria Math" panose="02040503050406030204" charset="0"/>
                        </a:rPr>
                        <m:t>≤</m:t>
                      </m:r>
                      <m:sSub>
                        <m:sSubPr>
                          <m:ctrlPr>
                            <a:rPr lang="en-US" altLang="zh-CN" sz="3200" b="0" i="1" smtClean="0">
                              <a:latin typeface="Cambria Math" panose="02040503050406030204" charset="0"/>
                              <a:ea typeface="Cambria Math" panose="02040503050406030204" charset="0"/>
                              <a:cs typeface="Cambria Math" panose="02040503050406030204" charset="0"/>
                            </a:rPr>
                          </m:ctrlPr>
                        </m:sSubPr>
                        <m:e>
                          <m:r>
                            <a:rPr lang="en-US" altLang="zh-CN" sz="3200" b="0" i="1" smtClean="0">
                              <a:latin typeface="Cambria Math" panose="02040503050406030204" charset="0"/>
                              <a:ea typeface="Cambria Math" panose="02040503050406030204" charset="0"/>
                              <a:cs typeface="Cambria Math" panose="02040503050406030204" charset="0"/>
                            </a:rPr>
                            <m:t>𝑘</m:t>
                          </m:r>
                        </m:e>
                        <m:sub>
                          <m:r>
                            <a:rPr lang="en-US" altLang="zh-CN" sz="3200" b="0" i="1" smtClean="0">
                              <a:latin typeface="Cambria Math" panose="02040503050406030204" charset="0"/>
                              <a:ea typeface="Cambria Math" panose="02040503050406030204" charset="0"/>
                              <a:cs typeface="Cambria Math" panose="02040503050406030204" charset="0"/>
                            </a:rPr>
                            <m:t>𝑎</m:t>
                          </m:r>
                        </m:sub>
                      </m:sSub>
                      <m:r>
                        <a:rPr lang="en-US" altLang="zh-CN" sz="3200" b="0" i="1" smtClean="0">
                          <a:latin typeface="Cambria Math" panose="02040503050406030204" charset="0"/>
                          <a:ea typeface="Cambria Math" panose="02040503050406030204" charset="0"/>
                          <a:cs typeface="Cambria Math" panose="02040503050406030204" charset="0"/>
                        </a:rPr>
                        <m:t>≤</m:t>
                      </m:r>
                      <m:r>
                        <a:rPr lang="en-US" altLang="zh-CN" sz="3200" b="0" i="1" smtClean="0">
                          <a:latin typeface="Cambria Math" panose="02040503050406030204" charset="0"/>
                          <a:ea typeface="Cambria Math" panose="02040503050406030204" charset="0"/>
                          <a:cs typeface="Cambria Math" panose="02040503050406030204" charset="0"/>
                        </a:rPr>
                        <m:t>1</m:t>
                      </m:r>
                    </m:oMath>
                  </m:oMathPara>
                </a14:m>
                <a:endParaRPr lang="en-US" sz="3200" i="1" dirty="0"/>
              </a:p>
            </p:txBody>
          </p:sp>
        </mc:Choice>
        <mc:Fallback>
          <p:sp>
            <p:nvSpPr>
              <p:cNvPr id="5" name="TextBox 4"/>
              <p:cNvSpPr txBox="1">
                <a:spLocks noRot="1" noChangeAspect="1" noMove="1" noResize="1" noEditPoints="1" noAdjustHandles="1" noChangeArrowheads="1" noChangeShapeType="1" noTextEdit="1"/>
              </p:cNvSpPr>
              <p:nvPr/>
            </p:nvSpPr>
            <p:spPr>
              <a:xfrm>
                <a:off x="1968312" y="3128975"/>
                <a:ext cx="3956531" cy="492443"/>
              </a:xfrm>
              <a:prstGeom prst="rect">
                <a:avLst/>
              </a:prstGeom>
              <a:blipFill rotWithShape="1">
                <a:blip r:embed="rId2"/>
                <a:stretch>
                  <a:fillRect l="-11" t="-67" r="-1549" b="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Rectangle 5"/>
              <p:cNvSpPr/>
              <p:nvPr/>
            </p:nvSpPr>
            <p:spPr>
              <a:xfrm>
                <a:off x="1050617" y="3719287"/>
                <a:ext cx="6095708" cy="400110"/>
              </a:xfrm>
              <a:prstGeom prst="rect">
                <a:avLst/>
              </a:prstGeom>
            </p:spPr>
            <p:txBody>
              <a:bodyPr wrap="none">
                <a:spAutoFit/>
              </a:bodyPr>
              <a:lstStyle/>
              <a:p>
                <a14:m>
                  <m:oMath xmlns:m="http://schemas.openxmlformats.org/officeDocument/2006/math">
                    <m:sSub>
                      <m:sSubPr>
                        <m:ctrlPr>
                          <a:rPr lang="en-US" altLang="zh-CN" sz="2000" i="1">
                            <a:latin typeface="Cambria Math" panose="02040503050406030204" charset="0"/>
                          </a:rPr>
                        </m:ctrlPr>
                      </m:sSubPr>
                      <m:e>
                        <m:r>
                          <a:rPr lang="en-US" altLang="zh-CN" sz="2000" i="1">
                            <a:latin typeface="Cambria Math" panose="02040503050406030204" charset="0"/>
                          </a:rPr>
                          <m:t>𝐿</m:t>
                        </m:r>
                      </m:e>
                      <m:sub>
                        <m:r>
                          <a:rPr lang="en-US" altLang="zh-CN" sz="2000" i="1">
                            <a:latin typeface="Cambria Math" panose="02040503050406030204" charset="0"/>
                          </a:rPr>
                          <m:t>𝑎</m:t>
                        </m:r>
                      </m:sub>
                    </m:sSub>
                  </m:oMath>
                </a14:m>
                <a:r>
                  <a:rPr lang="zh-CN" altLang="en-US" sz="2000" dirty="0">
                    <a:latin typeface="微软雅黑" panose="020B0503020204020204" pitchFamily="34" charset="-122"/>
                    <a:ea typeface="微软雅黑" panose="020B0503020204020204" pitchFamily="34" charset="-122"/>
                  </a:rPr>
                  <a:t>可以代表任何单独的光源，也可以代表全局环境光</a:t>
                </a:r>
                <a:endParaRPr lang="en-US" sz="2000" dirty="0">
                  <a:latin typeface="微软雅黑" panose="020B0503020204020204" pitchFamily="34" charset="-122"/>
                  <a:ea typeface="微软雅黑" panose="020B0503020204020204" pitchFamily="34" charset="-122"/>
                </a:endParaRPr>
              </a:p>
            </p:txBody>
          </p:sp>
        </mc:Choice>
        <mc:Fallback>
          <p:sp>
            <p:nvSpPr>
              <p:cNvPr id="6" name="Rectangle 5"/>
              <p:cNvSpPr>
                <a:spLocks noRot="1" noChangeAspect="1" noMove="1" noResize="1" noEditPoints="1" noAdjustHandles="1" noChangeArrowheads="1" noChangeShapeType="1" noTextEdit="1"/>
              </p:cNvSpPr>
              <p:nvPr/>
            </p:nvSpPr>
            <p:spPr>
              <a:xfrm>
                <a:off x="1050617" y="3719287"/>
                <a:ext cx="6095708" cy="400110"/>
              </a:xfrm>
              <a:prstGeom prst="rect">
                <a:avLst/>
              </a:prstGeom>
              <a:blipFill rotWithShape="1">
                <a:blip r:embed="rId3"/>
                <a:stretch>
                  <a:fillRect l="-5" t="-23" r="1" b="38"/>
                </a:stretch>
              </a:blipFill>
            </p:spPr>
            <p:txBody>
              <a:bodyPr/>
              <a:lstStyle/>
              <a:p>
                <a:r>
                  <a:rPr lang="zh-CN" altLang="en-US">
                    <a:noFill/>
                  </a:rPr>
                  <a:t> </a:t>
                </a:r>
              </a:p>
            </p:txBody>
          </p:sp>
        </mc:Fallback>
      </mc:AlternateContent>
      <p:sp>
        <p:nvSpPr>
          <p:cNvPr id="7" name="TextBox 1"/>
          <p:cNvSpPr txBox="1"/>
          <p:nvPr/>
        </p:nvSpPr>
        <p:spPr>
          <a:xfrm>
            <a:off x="1859504" y="6173840"/>
            <a:ext cx="4602222" cy="312714"/>
          </a:xfrm>
          <a:prstGeom prst="rect">
            <a:avLst/>
          </a:prstGeom>
          <a:noFill/>
        </p:spPr>
        <p:txBody>
          <a:bodyPr wrap="none" lIns="0" tIns="0" rIns="0" rtlCol="0">
            <a:spAutoFit/>
          </a:bodyPr>
          <a:lstStyle/>
          <a:p>
            <a:pPr algn="ctr">
              <a:lnSpc>
                <a:spcPts val="2200"/>
              </a:lnSpc>
            </a:pPr>
            <a:r>
              <a:rPr lang="en-US" altLang="zh-CN"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环境光反射系数依次为0.0,</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0.1,</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0.3,</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0.5,</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0.7</a:t>
            </a:r>
            <a:endParaRPr lang="en-US" altLang="zh-CN"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图片 5"/>
          <p:cNvPicPr>
            <a:picLocks noChangeAspect="1"/>
          </p:cNvPicPr>
          <p:nvPr/>
        </p:nvPicPr>
        <p:blipFill>
          <a:blip r:embed="rId4"/>
          <a:stretch>
            <a:fillRect/>
          </a:stretch>
        </p:blipFill>
        <p:spPr>
          <a:xfrm>
            <a:off x="1400677" y="4367232"/>
            <a:ext cx="5519876" cy="165664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知识点回顾 </a:t>
            </a:r>
            <a:r>
              <a:rPr lang="en-US" altLang="zh-CN" dirty="0"/>
              <a:t>–</a:t>
            </a:r>
            <a:r>
              <a:rPr lang="zh-CN" altLang="en-US" dirty="0"/>
              <a:t> 漫反射系数的影响</a:t>
            </a:r>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fld>
            <a:endParaRPr lang="zh-CN" altLang="en-US" dirty="0"/>
          </a:p>
        </p:txBody>
      </p:sp>
      <p:sp>
        <p:nvSpPr>
          <p:cNvPr id="6" name="TextBox 1"/>
          <p:cNvSpPr txBox="1"/>
          <p:nvPr/>
        </p:nvSpPr>
        <p:spPr>
          <a:xfrm>
            <a:off x="668490" y="3820015"/>
            <a:ext cx="2047182" cy="802784"/>
          </a:xfrm>
          <a:prstGeom prst="rect">
            <a:avLst/>
          </a:prstGeom>
          <a:noFill/>
        </p:spPr>
        <p:txBody>
          <a:bodyPr wrap="square" lIns="0" tIns="0" rIns="0" rtlCol="0">
            <a:spAutoFit/>
          </a:bodyPr>
          <a:lstStyle/>
          <a:p>
            <a:pPr>
              <a:lnSpc>
                <a:spcPts val="1700"/>
              </a:lnSpc>
            </a:pPr>
            <a:r>
              <a:rPr lang="en-US" altLang="zh-CN" sz="18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漫反射系数依次为</a:t>
            </a:r>
            <a:endParaRPr lang="en-US" altLang="zh-CN" sz="18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100"/>
              </a:lnSpc>
            </a:pPr>
            <a:r>
              <a:rPr lang="en-US" altLang="zh-CN" sz="18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0.0,</a:t>
            </a:r>
            <a:r>
              <a:rPr lang="en-US" altLang="zh-CN" sz="1800" b="1"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8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0.2,</a:t>
            </a:r>
            <a:r>
              <a:rPr lang="en-US" altLang="zh-CN" sz="1800" b="1"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8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0.4,</a:t>
            </a:r>
            <a:r>
              <a:rPr lang="en-US" altLang="zh-CN" sz="1800" b="1" dirty="0">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1800" b="1" dirty="0">
              <a:latin typeface="微软雅黑" panose="020B0503020204020204" pitchFamily="34" charset="-122"/>
              <a:ea typeface="微软雅黑" panose="020B0503020204020204" pitchFamily="34" charset="-122"/>
              <a:cs typeface="微软雅黑" panose="020B0503020204020204" pitchFamily="34" charset="-122"/>
            </a:endParaRPr>
          </a:p>
          <a:p>
            <a:pPr>
              <a:lnSpc>
                <a:spcPts val="2100"/>
              </a:lnSpc>
            </a:pPr>
            <a:r>
              <a:rPr lang="en-US" altLang="zh-CN" sz="18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0.6,</a:t>
            </a:r>
            <a:r>
              <a:rPr lang="zh-CN" altLang="en-US" sz="18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8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0.8,</a:t>
            </a:r>
            <a:r>
              <a:rPr lang="en-US" altLang="zh-CN" sz="1800" b="1"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8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1.0</a:t>
            </a:r>
            <a:endParaRPr lang="en-US" altLang="zh-CN" sz="18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图片 6"/>
          <p:cNvPicPr>
            <a:picLocks noChangeAspect="1"/>
          </p:cNvPicPr>
          <p:nvPr/>
        </p:nvPicPr>
        <p:blipFill>
          <a:blip r:embed="rId1"/>
          <a:stretch>
            <a:fillRect/>
          </a:stretch>
        </p:blipFill>
        <p:spPr>
          <a:xfrm>
            <a:off x="2822121" y="2570161"/>
            <a:ext cx="5219700" cy="4105275"/>
          </a:xfrm>
          <a:prstGeom prst="rect">
            <a:avLst/>
          </a:prstGeom>
        </p:spPr>
      </p:pic>
      <mc:AlternateContent xmlns:mc="http://schemas.openxmlformats.org/markup-compatibility/2006">
        <mc:Choice xmlns:a14="http://schemas.microsoft.com/office/drawing/2010/main" Requires="a14">
          <p:sp>
            <p:nvSpPr>
              <p:cNvPr id="9" name="TextBox 8"/>
              <p:cNvSpPr txBox="1"/>
              <p:nvPr/>
            </p:nvSpPr>
            <p:spPr>
              <a:xfrm>
                <a:off x="773463" y="1281125"/>
                <a:ext cx="7664855" cy="94320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charset="0"/>
                            </a:rPr>
                          </m:ctrlPr>
                        </m:sSubPr>
                        <m:e>
                          <m:r>
                            <a:rPr lang="en-US" altLang="zh-CN" sz="3200" i="1" smtClean="0">
                              <a:latin typeface="Cambria Math" panose="02040503050406030204" charset="0"/>
                            </a:rPr>
                            <m:t>𝐼</m:t>
                          </m:r>
                        </m:e>
                        <m:sub>
                          <m:r>
                            <m:rPr>
                              <m:sty m:val="p"/>
                            </m:rPr>
                            <a:rPr lang="en-US" altLang="zh-CN" sz="3200" i="1">
                              <a:latin typeface="Cambria Math" panose="02040503050406030204" charset="0"/>
                            </a:rPr>
                            <m:t>d</m:t>
                          </m:r>
                        </m:sub>
                      </m:sSub>
                      <m:r>
                        <a:rPr lang="en-US" altLang="zh-CN" sz="3200" b="0" i="1" smtClean="0">
                          <a:latin typeface="Cambria Math" panose="02040503050406030204" charset="0"/>
                        </a:rPr>
                        <m:t>=</m:t>
                      </m:r>
                      <m:f>
                        <m:fPr>
                          <m:ctrlPr>
                            <a:rPr lang="en-US" altLang="zh-CN" sz="3200" i="1">
                              <a:latin typeface="Cambria Math" panose="02040503050406030204" charset="0"/>
                            </a:rPr>
                          </m:ctrlPr>
                        </m:fPr>
                        <m:num>
                          <m:sSub>
                            <m:sSubPr>
                              <m:ctrlPr>
                                <a:rPr lang="en-US" altLang="zh-CN" sz="3200" i="1">
                                  <a:latin typeface="Cambria Math" panose="02040503050406030204" charset="0"/>
                                </a:rPr>
                              </m:ctrlPr>
                            </m:sSubPr>
                            <m:e>
                              <m:r>
                                <a:rPr lang="en-US" altLang="zh-CN" sz="3200" i="1">
                                  <a:latin typeface="Cambria Math" panose="02040503050406030204" charset="0"/>
                                </a:rPr>
                                <m:t>𝑘</m:t>
                              </m:r>
                            </m:e>
                            <m:sub>
                              <m:r>
                                <a:rPr lang="en-US" altLang="zh-CN" sz="3200" i="1">
                                  <a:latin typeface="Cambria Math" panose="02040503050406030204" charset="0"/>
                                </a:rPr>
                                <m:t>𝑑</m:t>
                              </m:r>
                            </m:sub>
                          </m:sSub>
                          <m:sSub>
                            <m:sSubPr>
                              <m:ctrlPr>
                                <a:rPr lang="en-US" altLang="zh-CN" sz="3200" i="1">
                                  <a:latin typeface="Cambria Math" panose="02040503050406030204" charset="0"/>
                                </a:rPr>
                              </m:ctrlPr>
                            </m:sSubPr>
                            <m:e>
                              <m:r>
                                <a:rPr lang="en-US" altLang="zh-CN" sz="3200" i="1">
                                  <a:latin typeface="Cambria Math" panose="02040503050406030204" charset="0"/>
                                </a:rPr>
                                <m:t>𝐿</m:t>
                              </m:r>
                            </m:e>
                            <m:sub>
                              <m:r>
                                <a:rPr lang="en-US" altLang="zh-CN" sz="3200" i="1">
                                  <a:latin typeface="Cambria Math" panose="02040503050406030204" charset="0"/>
                                </a:rPr>
                                <m:t>𝑑</m:t>
                              </m:r>
                            </m:sub>
                          </m:sSub>
                        </m:num>
                        <m:den>
                          <m:r>
                            <a:rPr lang="en-US" altLang="zh-CN" sz="3200" i="1">
                              <a:latin typeface="Cambria Math" panose="02040503050406030204" charset="0"/>
                            </a:rPr>
                            <m:t>𝑎</m:t>
                          </m:r>
                          <m:r>
                            <a:rPr lang="en-US" altLang="zh-CN" sz="3200" i="1">
                              <a:latin typeface="Cambria Math" panose="02040503050406030204" charset="0"/>
                            </a:rPr>
                            <m:t>+</m:t>
                          </m:r>
                          <m:r>
                            <a:rPr lang="en-US" altLang="zh-CN" sz="3200" i="1">
                              <a:latin typeface="Cambria Math" panose="02040503050406030204" charset="0"/>
                            </a:rPr>
                            <m:t>𝑏𝑑</m:t>
                          </m:r>
                          <m:r>
                            <a:rPr lang="en-US" altLang="zh-CN" sz="3200" i="1">
                              <a:latin typeface="Cambria Math" panose="02040503050406030204" charset="0"/>
                            </a:rPr>
                            <m:t>+</m:t>
                          </m:r>
                          <m:r>
                            <a:rPr lang="en-US" altLang="zh-CN" sz="3200" i="1">
                              <a:latin typeface="Cambria Math" panose="02040503050406030204" charset="0"/>
                            </a:rPr>
                            <m:t>𝑐</m:t>
                          </m:r>
                          <m:sSup>
                            <m:sSupPr>
                              <m:ctrlPr>
                                <a:rPr lang="en-US" altLang="zh-CN" sz="3200" i="1">
                                  <a:latin typeface="Cambria Math" panose="02040503050406030204" charset="0"/>
                                </a:rPr>
                              </m:ctrlPr>
                            </m:sSupPr>
                            <m:e>
                              <m:r>
                                <a:rPr lang="en-US" altLang="zh-CN" sz="3200" i="1">
                                  <a:latin typeface="Cambria Math" panose="02040503050406030204" charset="0"/>
                                </a:rPr>
                                <m:t>𝑑</m:t>
                              </m:r>
                            </m:e>
                            <m:sup>
                              <m:r>
                                <a:rPr lang="en-US" altLang="zh-CN" sz="3200" i="1">
                                  <a:latin typeface="Cambria Math" panose="02040503050406030204" charset="0"/>
                                </a:rPr>
                                <m:t>2</m:t>
                              </m:r>
                            </m:sup>
                          </m:sSup>
                        </m:den>
                      </m:f>
                      <m:r>
                        <m:rPr>
                          <m:sty m:val="p"/>
                        </m:rPr>
                        <a:rPr lang="en-US" altLang="zh-CN" sz="3200" b="0" i="0" smtClean="0">
                          <a:latin typeface="Cambria Math" panose="02040503050406030204" charset="0"/>
                        </a:rPr>
                        <m:t>max</m:t>
                      </m:r>
                      <m:r>
                        <a:rPr lang="en-US" altLang="zh-CN" sz="3200" b="0" i="1" smtClean="0">
                          <a:latin typeface="Cambria Math" panose="02040503050406030204" charset="0"/>
                        </a:rPr>
                        <m:t>⁡(</m:t>
                      </m:r>
                      <m:r>
                        <a:rPr lang="en-US" altLang="zh-CN" sz="3200" b="1" i="1" smtClean="0">
                          <a:latin typeface="Cambria Math" panose="02040503050406030204" charset="0"/>
                        </a:rPr>
                        <m:t>𝒍</m:t>
                      </m:r>
                      <m:r>
                        <a:rPr lang="en-US" altLang="zh-CN" sz="3200" b="0" i="1" smtClean="0">
                          <a:latin typeface="Cambria Math" panose="02040503050406030204" charset="0"/>
                          <a:ea typeface="Cambria Math" panose="02040503050406030204" charset="0"/>
                        </a:rPr>
                        <m:t>∙</m:t>
                      </m:r>
                      <m:r>
                        <a:rPr lang="en-US" altLang="zh-CN" sz="3200" b="1" i="1" smtClean="0">
                          <a:latin typeface="Cambria Math" panose="02040503050406030204" charset="0"/>
                          <a:ea typeface="Cambria Math" panose="02040503050406030204" charset="0"/>
                        </a:rPr>
                        <m:t>𝒏</m:t>
                      </m:r>
                      <m:r>
                        <a:rPr lang="en-US" altLang="zh-CN" sz="3200" b="1" i="1" smtClean="0">
                          <a:latin typeface="Cambria Math" panose="02040503050406030204" charset="0"/>
                          <a:ea typeface="Cambria Math" panose="02040503050406030204" charset="0"/>
                        </a:rPr>
                        <m:t>, </m:t>
                      </m:r>
                      <m:r>
                        <a:rPr lang="en-US" altLang="zh-CN" sz="3200" b="0" i="1" smtClean="0">
                          <a:latin typeface="Cambria Math" panose="02040503050406030204" charset="0"/>
                          <a:ea typeface="Cambria Math" panose="02040503050406030204" charset="0"/>
                        </a:rPr>
                        <m:t>0</m:t>
                      </m:r>
                      <m:r>
                        <a:rPr lang="en-US" altLang="zh-CN" sz="3200" b="0" i="1" smtClean="0">
                          <a:latin typeface="Cambria Math" panose="02040503050406030204" charset="0"/>
                        </a:rPr>
                        <m:t>)</m:t>
                      </m:r>
                      <m:r>
                        <a:rPr lang="en-US" altLang="zh-CN" sz="3200" b="0" i="1" smtClean="0">
                          <a:latin typeface="Cambria Math" panose="02040503050406030204" charset="0"/>
                        </a:rPr>
                        <m:t>,</m:t>
                      </m:r>
                      <m:r>
                        <a:rPr lang="zh-CN" altLang="en-US" sz="3200" b="0" i="1" smtClean="0">
                          <a:latin typeface="Cambria Math" panose="02040503050406030204" charset="0"/>
                        </a:rPr>
                        <m:t> </m:t>
                      </m:r>
                      <m:r>
                        <a:rPr lang="en-US" altLang="zh-CN" sz="3200" b="0" i="1" smtClean="0">
                          <a:latin typeface="Cambria Math" panose="02040503050406030204" charset="0"/>
                        </a:rPr>
                        <m:t>0</m:t>
                      </m:r>
                      <m:r>
                        <a:rPr lang="en-US" altLang="zh-CN" sz="3200" b="0" i="1" smtClean="0">
                          <a:latin typeface="Cambria Math" panose="02040503050406030204" charset="0"/>
                          <a:ea typeface="Cambria Math" panose="02040503050406030204" charset="0"/>
                          <a:cs typeface="Cambria Math" panose="02040503050406030204" charset="0"/>
                        </a:rPr>
                        <m:t>≤</m:t>
                      </m:r>
                      <m:sSub>
                        <m:sSubPr>
                          <m:ctrlPr>
                            <a:rPr lang="en-US" altLang="zh-CN" sz="3200" b="0" i="1" smtClean="0">
                              <a:latin typeface="Cambria Math" panose="02040503050406030204" charset="0"/>
                              <a:ea typeface="Cambria Math" panose="02040503050406030204" charset="0"/>
                              <a:cs typeface="Cambria Math" panose="02040503050406030204" charset="0"/>
                            </a:rPr>
                          </m:ctrlPr>
                        </m:sSubPr>
                        <m:e>
                          <m:r>
                            <a:rPr lang="en-US" altLang="zh-CN" sz="3200" b="0" i="1" smtClean="0">
                              <a:latin typeface="Cambria Math" panose="02040503050406030204" charset="0"/>
                              <a:ea typeface="Cambria Math" panose="02040503050406030204" charset="0"/>
                              <a:cs typeface="Cambria Math" panose="02040503050406030204" charset="0"/>
                            </a:rPr>
                            <m:t>𝑘</m:t>
                          </m:r>
                        </m:e>
                        <m:sub>
                          <m:r>
                            <m:rPr>
                              <m:sty m:val="p"/>
                            </m:rPr>
                            <a:rPr lang="en-US" altLang="zh-CN" sz="3200" i="1">
                              <a:latin typeface="Cambria Math" panose="02040503050406030204" charset="0"/>
                              <a:ea typeface="Cambria Math" panose="02040503050406030204" charset="0"/>
                              <a:cs typeface="Cambria Math" panose="02040503050406030204" charset="0"/>
                            </a:rPr>
                            <m:t>d</m:t>
                          </m:r>
                        </m:sub>
                      </m:sSub>
                      <m:r>
                        <a:rPr lang="en-US" altLang="zh-CN" sz="3200" b="0" i="1" smtClean="0">
                          <a:latin typeface="Cambria Math" panose="02040503050406030204" charset="0"/>
                          <a:ea typeface="Cambria Math" panose="02040503050406030204" charset="0"/>
                          <a:cs typeface="Cambria Math" panose="02040503050406030204" charset="0"/>
                        </a:rPr>
                        <m:t>≤</m:t>
                      </m:r>
                      <m:r>
                        <a:rPr lang="en-US" altLang="zh-CN" sz="3200" b="0" i="1" smtClean="0">
                          <a:latin typeface="Cambria Math" panose="02040503050406030204" charset="0"/>
                          <a:ea typeface="Cambria Math" panose="02040503050406030204" charset="0"/>
                          <a:cs typeface="Cambria Math" panose="02040503050406030204" charset="0"/>
                        </a:rPr>
                        <m:t>1</m:t>
                      </m:r>
                    </m:oMath>
                  </m:oMathPara>
                </a14:m>
                <a:endParaRPr lang="en-US" sz="3200" i="1" dirty="0"/>
              </a:p>
            </p:txBody>
          </p:sp>
        </mc:Choice>
        <mc:Fallback>
          <p:sp>
            <p:nvSpPr>
              <p:cNvPr id="9" name="TextBox 8"/>
              <p:cNvSpPr txBox="1">
                <a:spLocks noRot="1" noChangeAspect="1" noMove="1" noResize="1" noEditPoints="1" noAdjustHandles="1" noChangeArrowheads="1" noChangeShapeType="1" noTextEdit="1"/>
              </p:cNvSpPr>
              <p:nvPr/>
            </p:nvSpPr>
            <p:spPr>
              <a:xfrm>
                <a:off x="773463" y="1281125"/>
                <a:ext cx="7664855" cy="943207"/>
              </a:xfrm>
              <a:prstGeom prst="rect">
                <a:avLst/>
              </a:prstGeom>
              <a:blipFill rotWithShape="1">
                <a:blip r:embed="rId2"/>
                <a:stretch>
                  <a:fillRect t="-35" r="-947" b="60"/>
                </a:stretch>
              </a:blipFill>
            </p:spPr>
            <p:txBody>
              <a:bodyPr/>
              <a:lstStyle/>
              <a:p>
                <a:r>
                  <a:rPr lang="zh-CN" altLang="en-US">
                    <a:noFill/>
                  </a:rPr>
                  <a:t> </a:t>
                </a:r>
              </a:p>
            </p:txBody>
          </p:sp>
        </mc:Fallback>
      </mc:AlternateContent>
    </p:spTree>
  </p:cSld>
  <p:clrMapOvr>
    <a:masterClrMapping/>
  </p:clrMapOvr>
</p:sld>
</file>

<file path=ppt/tags/tag1.xml><?xml version="1.0" encoding="utf-8"?>
<p:tagLst xmlns:p="http://schemas.openxmlformats.org/presentationml/2006/main">
  <p:tag name="commondata" val="eyJoZGlkIjoiYjhhYzY4MmUyZGFmODJlMTY1MTVmNGIzMzA4YWVmYmUifQ=="/>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6208</Words>
  <Application>WPS 演示</Application>
  <PresentationFormat>On-screen Show (4:3)</PresentationFormat>
  <Paragraphs>837</Paragraphs>
  <Slides>56</Slides>
  <Notes>6</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56</vt:i4>
      </vt:variant>
    </vt:vector>
  </HeadingPairs>
  <TitlesOfParts>
    <vt:vector size="73" baseType="lpstr">
      <vt:lpstr>Arial</vt:lpstr>
      <vt:lpstr>宋体</vt:lpstr>
      <vt:lpstr>Wingdings</vt:lpstr>
      <vt:lpstr>微软雅黑</vt:lpstr>
      <vt:lpstr>04b</vt:lpstr>
      <vt:lpstr>Segoe Print</vt:lpstr>
      <vt:lpstr>叶根友刀锋黑草</vt:lpstr>
      <vt:lpstr>黑体</vt:lpstr>
      <vt:lpstr>Cambria Math</vt:lpstr>
      <vt:lpstr>Arial Unicode MS</vt:lpstr>
      <vt:lpstr>Calibri</vt:lpstr>
      <vt:lpstr>ZztexMono-Regular</vt:lpstr>
      <vt:lpstr>Wingdings 2</vt:lpstr>
      <vt:lpstr>华文新魏</vt:lpstr>
      <vt:lpstr>楷体_GB2312</vt:lpstr>
      <vt:lpstr>新宋体</vt:lpstr>
      <vt:lpstr>Office 主题</vt:lpstr>
      <vt:lpstr>PowerPoint 演示文稿</vt:lpstr>
      <vt:lpstr>知识点回顾</vt:lpstr>
      <vt:lpstr>知识点回顾 - 光线与材质</vt:lpstr>
      <vt:lpstr>知识点回顾 - 绘制方程</vt:lpstr>
      <vt:lpstr>知识点回顾 - 简单光源模型</vt:lpstr>
      <vt:lpstr>知识点回顾 – 光源模型</vt:lpstr>
      <vt:lpstr>知识点回顾 – 光照计算</vt:lpstr>
      <vt:lpstr>知识点回顾 – 环境光反射</vt:lpstr>
      <vt:lpstr>知识点回顾 – 漫反射系数的影响</vt:lpstr>
      <vt:lpstr>知识点回顾 – 镜面反射</vt:lpstr>
      <vt:lpstr>知识点回顾 – 镜面反射参数的影响</vt:lpstr>
      <vt:lpstr>知识点回顾 – Phong光照模型</vt:lpstr>
      <vt:lpstr>知识点回顾 – 改进的Phong模型</vt:lpstr>
      <vt:lpstr>知识点回顾 – 球面法向</vt:lpstr>
      <vt:lpstr>知识点回顾 – 法向</vt:lpstr>
      <vt:lpstr>大纲</vt:lpstr>
      <vt:lpstr>内容提要</vt:lpstr>
      <vt:lpstr>大纲</vt:lpstr>
      <vt:lpstr>OpenGL的光照模型</vt:lpstr>
      <vt:lpstr>光源</vt:lpstr>
      <vt:lpstr>材质</vt:lpstr>
      <vt:lpstr>大纲</vt:lpstr>
      <vt:lpstr>光照模型的程序实现</vt:lpstr>
      <vt:lpstr>光照模型的顶点着色器实现</vt:lpstr>
      <vt:lpstr>大纲</vt:lpstr>
      <vt:lpstr>多边形着色</vt:lpstr>
      <vt:lpstr>均匀着色</vt:lpstr>
      <vt:lpstr>均匀着色</vt:lpstr>
      <vt:lpstr>光滑着色（Gouraud 着色）</vt:lpstr>
      <vt:lpstr>如何计算法向?</vt:lpstr>
      <vt:lpstr>Phong 着色</vt:lpstr>
      <vt:lpstr>Phong 着色</vt:lpstr>
      <vt:lpstr>方法对比</vt:lpstr>
      <vt:lpstr>方法对比</vt:lpstr>
      <vt:lpstr>大纲</vt:lpstr>
      <vt:lpstr>球面的多边形离散化</vt:lpstr>
      <vt:lpstr>球面的着色</vt:lpstr>
      <vt:lpstr>轮廓边缘</vt:lpstr>
      <vt:lpstr>大纲</vt:lpstr>
      <vt:lpstr>局部光照模型的局限性</vt:lpstr>
      <vt:lpstr>全局光照</vt:lpstr>
      <vt:lpstr>光线跟踪 Ray Tracing</vt:lpstr>
      <vt:lpstr>示例</vt:lpstr>
      <vt:lpstr>示例</vt:lpstr>
      <vt:lpstr>示例</vt:lpstr>
      <vt:lpstr>示例</vt:lpstr>
      <vt:lpstr>示例</vt:lpstr>
      <vt:lpstr>示例</vt:lpstr>
      <vt:lpstr>示例</vt:lpstr>
      <vt:lpstr>停止条件？</vt:lpstr>
      <vt:lpstr>光线跟踪渲染的图</vt:lpstr>
      <vt:lpstr>实验3.4</vt:lpstr>
      <vt:lpstr>实验三</vt:lpstr>
      <vt:lpstr>期末大作业</vt:lpstr>
      <vt:lpstr>期末大作业</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Ruizhen Hu</dc:creator>
  <cp:lastModifiedBy>Zn</cp:lastModifiedBy>
  <cp:revision>643</cp:revision>
  <dcterms:created xsi:type="dcterms:W3CDTF">2016-08-04T07:29:00Z</dcterms:created>
  <dcterms:modified xsi:type="dcterms:W3CDTF">2023-11-06T01:42:39Z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9E2A9058E0154BFD90B5954CB5CBDBDD_12</vt:lpwstr>
  </property>
  <property fmtid="{D5CDD505-2E9C-101B-9397-08002B2CF9AE}" pid="3" name="KSOProductBuildVer">
    <vt:lpwstr>2052-12.1.0.15712</vt:lpwstr>
  </property>
</Properties>
</file>